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06" r:id="rId4"/>
  </p:sldMasterIdLst>
  <p:notesMasterIdLst>
    <p:notesMasterId r:id="rId16"/>
  </p:notesMasterIdLst>
  <p:handoutMasterIdLst>
    <p:handoutMasterId r:id="rId17"/>
  </p:handoutMasterIdLst>
  <p:sldIdLst>
    <p:sldId id="256" r:id="rId5"/>
    <p:sldId id="257" r:id="rId6"/>
    <p:sldId id="258" r:id="rId7"/>
    <p:sldId id="267" r:id="rId8"/>
    <p:sldId id="266" r:id="rId9"/>
    <p:sldId id="259" r:id="rId10"/>
    <p:sldId id="260" r:id="rId11"/>
    <p:sldId id="261" r:id="rId12"/>
    <p:sldId id="262" r:id="rId13"/>
    <p:sldId id="263" r:id="rId14"/>
    <p:sldId id="265"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05" autoAdjust="0"/>
  </p:normalViewPr>
  <p:slideViewPr>
    <p:cSldViewPr snapToGrid="0">
      <p:cViewPr varScale="1">
        <p:scale>
          <a:sx n="75" d="100"/>
          <a:sy n="75" d="100"/>
        </p:scale>
        <p:origin x="902" y="67"/>
      </p:cViewPr>
      <p:guideLst/>
    </p:cSldViewPr>
  </p:slideViewPr>
  <p:notesTextViewPr>
    <p:cViewPr>
      <p:scale>
        <a:sx n="1" d="1"/>
        <a:sy n="1" d="1"/>
      </p:scale>
      <p:origin x="0" y="0"/>
    </p:cViewPr>
  </p:notesTextViewPr>
  <p:notesViewPr>
    <p:cSldViewPr snapToGrid="0">
      <p:cViewPr varScale="1">
        <p:scale>
          <a:sx n="68" d="100"/>
          <a:sy n="68" d="100"/>
        </p:scale>
        <p:origin x="328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2AEF700-9B0B-4359-8356-DCE7EE4E41C6}"/>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a:extLst>
              <a:ext uri="{FF2B5EF4-FFF2-40B4-BE49-F238E27FC236}">
                <a16:creationId xmlns:a16="http://schemas.microsoft.com/office/drawing/2014/main" id="{4B9BF05B-06DB-4EC8-B476-CF95F9BD85E7}"/>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33D6361-1E3C-4214-95E1-B8DE93421F8F}" type="datetimeFigureOut">
              <a:rPr lang="en-US" smtClean="0"/>
              <a:t>6/10/2024</a:t>
            </a:fld>
            <a:endParaRPr lang="en-US" dirty="0"/>
          </a:p>
        </p:txBody>
      </p:sp>
      <p:sp>
        <p:nvSpPr>
          <p:cNvPr id="4" name="Footer Placeholder 3">
            <a:extLst>
              <a:ext uri="{FF2B5EF4-FFF2-40B4-BE49-F238E27FC236}">
                <a16:creationId xmlns:a16="http://schemas.microsoft.com/office/drawing/2014/main" id="{6321952E-79CD-4E03-AAEB-C22680419E28}"/>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3DCA65F-8548-4E36-8331-FD471638BD85}"/>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18CE0281-66A0-46B8-BDE2-AEF0C7453753}" type="slidenum">
              <a:rPr lang="en-US" smtClean="0"/>
              <a:t>‹#›</a:t>
            </a:fld>
            <a:endParaRPr lang="en-US" dirty="0"/>
          </a:p>
        </p:txBody>
      </p:sp>
    </p:spTree>
    <p:extLst>
      <p:ext uri="{BB962C8B-B14F-4D97-AF65-F5344CB8AC3E}">
        <p14:creationId xmlns:p14="http://schemas.microsoft.com/office/powerpoint/2010/main" val="65573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6F9CFFA-1E2F-4435-8DD6-9B5CC3FF4505}" type="datetimeFigureOut">
              <a:rPr lang="en-US" smtClean="0"/>
              <a:t>6/10/2024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9EDED1C-4656-4CF8-AD34-DC4A65BB3913}" type="slidenum">
              <a:rPr lang="en-US" smtClean="0"/>
              <a:t>‹#›</a:t>
            </a:fld>
            <a:endParaRPr lang="en-US" dirty="0"/>
          </a:p>
        </p:txBody>
      </p:sp>
    </p:spTree>
    <p:extLst>
      <p:ext uri="{BB962C8B-B14F-4D97-AF65-F5344CB8AC3E}">
        <p14:creationId xmlns:p14="http://schemas.microsoft.com/office/powerpoint/2010/main" val="3895429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EDED1C-4656-4CF8-AD34-DC4A65BB3913}" type="slidenum">
              <a:rPr lang="en-US" smtClean="0"/>
              <a:t>1</a:t>
            </a:fld>
            <a:endParaRPr lang="en-US" dirty="0"/>
          </a:p>
        </p:txBody>
      </p:sp>
    </p:spTree>
    <p:extLst>
      <p:ext uri="{BB962C8B-B14F-4D97-AF65-F5344CB8AC3E}">
        <p14:creationId xmlns:p14="http://schemas.microsoft.com/office/powerpoint/2010/main" val="20408423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6BE70E2-ECB2-4500-9171-332A0F5F4468}" type="datetime1">
              <a:rPr lang="en-US" smtClean="0"/>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88005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83E8BF3-9948-4B05-88F6-62BA7BA17163}" type="datetime1">
              <a:rPr lang="en-US" smtClean="0"/>
              <a:t>6/10/2024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12344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A0A379-B060-4041-B803-0DD673B6FDF4}" type="datetime1">
              <a:rPr lang="en-US" smtClean="0"/>
              <a:t>6/10/2024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26969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EA6AAD0-7E42-4441-B777-3CC62BCA08B6}" type="datetime1">
              <a:rPr lang="en-US" smtClean="0"/>
              <a:t>6/10/2024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2676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57CC9D-C38C-4BB7-8DA9-313924982447}" type="datetime1">
              <a:rPr lang="en-US" smtClean="0"/>
              <a:t>6/10/2024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285718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718AF39-6C02-49A1-8189-C509B9958FE0}" type="datetime1">
              <a:rPr lang="en-US" smtClean="0"/>
              <a:t>6/10/2024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91837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499B1CB-C7DC-41B1-A6DB-6E720515CDF6}" type="datetime1">
              <a:rPr lang="en-US" smtClean="0"/>
              <a:t>6/10/2024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80313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300780-C5F8-484E-AA19-3694A1E9421A}" type="datetime1">
              <a:rPr lang="en-US" smtClean="0"/>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531228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96EBF1-E59E-4C0B-94D4-8719CEE67653}" type="datetime1">
              <a:rPr lang="en-US" smtClean="0"/>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58361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3F3E4E-8146-4673-A087-BA1EDD31E137}" type="datetime1">
              <a:rPr lang="en-US" smtClean="0"/>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00684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BFAB38-FAEC-4DDF-A13B-84121BB7AAF3}" type="datetime1">
              <a:rPr lang="en-US" smtClean="0"/>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65777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976B87-31D8-4945-A1E2-797C4D678AF8}" type="datetime1">
              <a:rPr lang="en-US" smtClean="0"/>
              <a:t>6/10/2024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12752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45FEF5-2408-4477-91BD-7E46BFDBC610}" type="datetime1">
              <a:rPr lang="en-US" smtClean="0"/>
              <a:t>6/10/2024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75602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53FF9C9-1C19-4269-8AF2-BA4F1B4D6E4D}" type="datetime1">
              <a:rPr lang="en-US" smtClean="0"/>
              <a:t>6/10/2024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96184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2CC960A-929F-4E4C-88E5-415C272FA582}" type="datetime1">
              <a:rPr lang="en-US" smtClean="0"/>
              <a:t>6/10/2024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45840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5F8221-F802-4872-8795-AAD055677D61}" type="datetime1">
              <a:rPr lang="en-US" smtClean="0"/>
              <a:t>6/10/2024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95283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178449B-0C49-44C7-B3A2-582FFC9B4607}" type="datetime1">
              <a:rPr lang="en-US" smtClean="0"/>
              <a:t>6/10/2024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6574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A8CDFB0-7156-41AD-950A-4B41CA3DB240}" type="datetime1">
              <a:rPr lang="en-US" smtClean="0"/>
              <a:t>6/10/2024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6936957"/>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 id="2147483723" r:id="rId17"/>
  </p:sldLayoutIdLst>
  <p:hf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78000"/>
                <a:shade val="100000"/>
                <a:hueMod val="136000"/>
                <a:satMod val="160000"/>
                <a:lumMod val="105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pic>
        <p:nvPicPr>
          <p:cNvPr id="15" name="Picture 2">
            <a:extLst>
              <a:ext uri="{FF2B5EF4-FFF2-40B4-BE49-F238E27FC236}">
                <a16:creationId xmlns:a16="http://schemas.microsoft.com/office/drawing/2014/main" id="{80DF651B-0216-4CE1-9993-9C81C462982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49D7307-36F7-47F8-9931-AB5BAC7C43E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4" name="Rectangle 13">
            <a:extLst>
              <a:ext uri="{FF2B5EF4-FFF2-40B4-BE49-F238E27FC236}">
                <a16:creationId xmlns:a16="http://schemas.microsoft.com/office/drawing/2014/main" id="{1295ED52-E90A-465D-88C0-893C6EF481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2">
            <a:extLst>
              <a:ext uri="{FF2B5EF4-FFF2-40B4-BE49-F238E27FC236}">
                <a16:creationId xmlns:a16="http://schemas.microsoft.com/office/drawing/2014/main" id="{2921021B-E928-4355-9554-162D5B68A1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Petri Dish">
            <a:extLst>
              <a:ext uri="{FF2B5EF4-FFF2-40B4-BE49-F238E27FC236}">
                <a16:creationId xmlns:a16="http://schemas.microsoft.com/office/drawing/2014/main" id="{D16B27C4-A9C2-4AC4-9DD3-88F63F48E83C}"/>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l="15809"/>
          <a:stretch/>
        </p:blipFill>
        <p:spPr>
          <a:xfrm>
            <a:off x="20" y="10"/>
            <a:ext cx="4070535" cy="6857990"/>
          </a:xfrm>
          <a:prstGeom prst="rect">
            <a:avLst/>
          </a:prstGeom>
        </p:spPr>
      </p:pic>
      <p:pic>
        <p:nvPicPr>
          <p:cNvPr id="18" name="Picture 17">
            <a:extLst>
              <a:ext uri="{FF2B5EF4-FFF2-40B4-BE49-F238E27FC236}">
                <a16:creationId xmlns:a16="http://schemas.microsoft.com/office/drawing/2014/main" id="{0C98F1ED-E15E-4A4F-A33F-1F14053F6FF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BE7596B-F237-47DD-989E-9D8B0B49B4BB}"/>
              </a:ext>
            </a:extLst>
          </p:cNvPr>
          <p:cNvSpPr>
            <a:spLocks noGrp="1"/>
          </p:cNvSpPr>
          <p:nvPr>
            <p:ph type="ctrTitle"/>
          </p:nvPr>
        </p:nvSpPr>
        <p:spPr>
          <a:xfrm>
            <a:off x="4465049" y="618517"/>
            <a:ext cx="7259589" cy="1596177"/>
          </a:xfrm>
        </p:spPr>
        <p:txBody>
          <a:bodyPr vert="horz" lIns="91440" tIns="45720" rIns="91440" bIns="45720" rtlCol="0" anchor="ctr">
            <a:normAutofit/>
          </a:bodyPr>
          <a:lstStyle/>
          <a:p>
            <a:r>
              <a:rPr lang="en-US" sz="3600" b="1" dirty="0">
                <a:latin typeface="Sagona" panose="02010004040101010103" pitchFamily="2" charset="0"/>
              </a:rPr>
              <a:t>Medical Monitoring Tort Remedy Advance Level:</a:t>
            </a:r>
          </a:p>
        </p:txBody>
      </p:sp>
      <p:sp>
        <p:nvSpPr>
          <p:cNvPr id="3" name="Subtitle 2">
            <a:extLst>
              <a:ext uri="{FF2B5EF4-FFF2-40B4-BE49-F238E27FC236}">
                <a16:creationId xmlns:a16="http://schemas.microsoft.com/office/drawing/2014/main" id="{6063915B-82A1-4F1C-B5C6-3E18DDD97232}"/>
              </a:ext>
            </a:extLst>
          </p:cNvPr>
          <p:cNvSpPr>
            <a:spLocks noGrp="1"/>
          </p:cNvSpPr>
          <p:nvPr>
            <p:ph type="subTitle" idx="1"/>
          </p:nvPr>
        </p:nvSpPr>
        <p:spPr>
          <a:xfrm>
            <a:off x="4465048" y="2367093"/>
            <a:ext cx="7259592" cy="2916108"/>
          </a:xfrm>
        </p:spPr>
        <p:txBody>
          <a:bodyPr vert="horz" lIns="91440" tIns="45720" rIns="91440" bIns="45720" rtlCol="0">
            <a:normAutofit/>
          </a:bodyPr>
          <a:lstStyle/>
          <a:p>
            <a:pPr>
              <a:lnSpc>
                <a:spcPct val="100000"/>
              </a:lnSpc>
              <a:spcBef>
                <a:spcPts val="0"/>
              </a:spcBef>
            </a:pPr>
            <a:r>
              <a:rPr lang="en-US" sz="2800" b="1" dirty="0">
                <a:solidFill>
                  <a:schemeClr val="tx1"/>
                </a:solidFill>
              </a:rPr>
              <a:t>The Nuts and Bolts of Building and Administering the Program</a:t>
            </a:r>
          </a:p>
          <a:p>
            <a:pPr algn="r">
              <a:lnSpc>
                <a:spcPct val="100000"/>
              </a:lnSpc>
            </a:pPr>
            <a:endParaRPr lang="en-US" b="1" dirty="0">
              <a:solidFill>
                <a:schemeClr val="tx1"/>
              </a:solidFill>
            </a:endParaRPr>
          </a:p>
          <a:p>
            <a:pPr algn="r">
              <a:lnSpc>
                <a:spcPct val="100000"/>
              </a:lnSpc>
            </a:pPr>
            <a:endParaRPr lang="en-US" b="1" dirty="0">
              <a:solidFill>
                <a:schemeClr val="tx1"/>
              </a:solidFill>
            </a:endParaRPr>
          </a:p>
          <a:p>
            <a:pPr algn="r">
              <a:lnSpc>
                <a:spcPct val="100000"/>
              </a:lnSpc>
              <a:spcBef>
                <a:spcPts val="0"/>
              </a:spcBef>
            </a:pPr>
            <a:endParaRPr lang="en-US" dirty="0">
              <a:solidFill>
                <a:schemeClr val="tx1"/>
              </a:solidFill>
            </a:endParaRPr>
          </a:p>
          <a:p>
            <a:pPr algn="r">
              <a:lnSpc>
                <a:spcPct val="100000"/>
              </a:lnSpc>
              <a:spcBef>
                <a:spcPts val="0"/>
              </a:spcBef>
            </a:pPr>
            <a:r>
              <a:rPr lang="en-US" dirty="0">
                <a:solidFill>
                  <a:schemeClr val="tx1"/>
                </a:solidFill>
              </a:rPr>
              <a:t>Ed Gentle and Katherine A. Benson</a:t>
            </a:r>
          </a:p>
          <a:p>
            <a:pPr algn="r">
              <a:lnSpc>
                <a:spcPct val="100000"/>
              </a:lnSpc>
              <a:spcBef>
                <a:spcPts val="0"/>
              </a:spcBef>
            </a:pPr>
            <a:r>
              <a:rPr lang="en-US" dirty="0">
                <a:solidFill>
                  <a:schemeClr val="tx1"/>
                </a:solidFill>
              </a:rPr>
              <a:t>June 11, 2024</a:t>
            </a:r>
          </a:p>
          <a:p>
            <a:pPr indent="-228600" algn="l">
              <a:buFont typeface="Arial" panose="020B0604020202020204" pitchFamily="34" charset="0"/>
              <a:buChar char="•"/>
            </a:pPr>
            <a:endParaRPr lang="en-US" dirty="0">
              <a:solidFill>
                <a:schemeClr val="tx1"/>
              </a:solidFill>
            </a:endParaRPr>
          </a:p>
        </p:txBody>
      </p:sp>
      <p:cxnSp>
        <p:nvCxnSpPr>
          <p:cNvPr id="20" name="Straight Connector 19">
            <a:extLst>
              <a:ext uri="{FF2B5EF4-FFF2-40B4-BE49-F238E27FC236}">
                <a16:creationId xmlns:a16="http://schemas.microsoft.com/office/drawing/2014/main" id="{2971C7DD-6CA4-4C72-AB0A-8DE10B61366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74239" y="0"/>
            <a:ext cx="0" cy="6858000"/>
          </a:xfrm>
          <a:prstGeom prst="line">
            <a:avLst/>
          </a:prstGeom>
          <a:ln w="82550" cap="sq">
            <a:solidFill>
              <a:srgbClr val="D9D9D9"/>
            </a:solidFill>
            <a:miter lim="800000"/>
          </a:ln>
          <a:scene3d>
            <a:camera prst="orthographicFront"/>
            <a:lightRig rig="threePt" dir="t">
              <a:rot lat="0" lon="0" rev="2700000"/>
            </a:lightRig>
          </a:scene3d>
          <a:sp3d contourW="6350">
            <a:bevelT h="38100"/>
            <a:contourClr>
              <a:srgbClr val="BFBFBF"/>
            </a:contourClr>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202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etri Dish">
            <a:extLst>
              <a:ext uri="{FF2B5EF4-FFF2-40B4-BE49-F238E27FC236}">
                <a16:creationId xmlns:a16="http://schemas.microsoft.com/office/drawing/2014/main" id="{648FC2B5-B72B-4211-48F1-9B4D471CFE6B}"/>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l="15809"/>
          <a:stretch/>
        </p:blipFill>
        <p:spPr>
          <a:xfrm>
            <a:off x="0" y="10"/>
            <a:ext cx="1554479" cy="6857990"/>
          </a:xfrm>
          <a:prstGeom prst="rect">
            <a:avLst/>
          </a:prstGeom>
        </p:spPr>
      </p:pic>
      <p:sp>
        <p:nvSpPr>
          <p:cNvPr id="2" name="Title 1">
            <a:extLst>
              <a:ext uri="{FF2B5EF4-FFF2-40B4-BE49-F238E27FC236}">
                <a16:creationId xmlns:a16="http://schemas.microsoft.com/office/drawing/2014/main" id="{F54E6240-A662-A76E-3737-8CC48DA57460}"/>
              </a:ext>
            </a:extLst>
          </p:cNvPr>
          <p:cNvSpPr>
            <a:spLocks noGrp="1"/>
          </p:cNvSpPr>
          <p:nvPr>
            <p:ph type="title"/>
          </p:nvPr>
        </p:nvSpPr>
        <p:spPr>
          <a:xfrm>
            <a:off x="913775" y="298874"/>
            <a:ext cx="10364451" cy="941096"/>
          </a:xfrm>
        </p:spPr>
        <p:txBody>
          <a:bodyPr/>
          <a:lstStyle/>
          <a:p>
            <a:endParaRPr lang="en-US" dirty="0"/>
          </a:p>
        </p:txBody>
      </p:sp>
      <p:sp>
        <p:nvSpPr>
          <p:cNvPr id="3" name="Content Placeholder 2">
            <a:extLst>
              <a:ext uri="{FF2B5EF4-FFF2-40B4-BE49-F238E27FC236}">
                <a16:creationId xmlns:a16="http://schemas.microsoft.com/office/drawing/2014/main" id="{99FEB340-AE69-4EF7-609B-9B169AAF8293}"/>
              </a:ext>
            </a:extLst>
          </p:cNvPr>
          <p:cNvSpPr>
            <a:spLocks noGrp="1"/>
          </p:cNvSpPr>
          <p:nvPr>
            <p:ph sz="quarter" idx="13"/>
          </p:nvPr>
        </p:nvSpPr>
        <p:spPr>
          <a:xfrm>
            <a:off x="914400" y="1747520"/>
            <a:ext cx="10678160" cy="4714239"/>
          </a:xfrm>
        </p:spPr>
        <p:txBody>
          <a:bodyPr>
            <a:normAutofit/>
          </a:bodyPr>
          <a:lstStyle/>
          <a:p>
            <a:pPr marL="0" indent="0" algn="just">
              <a:lnSpc>
                <a:spcPct val="100000"/>
              </a:lnSpc>
              <a:spcBef>
                <a:spcPts val="0"/>
              </a:spcBef>
              <a:buNone/>
            </a:pPr>
            <a:r>
              <a:rPr lang="en-US" sz="2000" b="1" cap="none" dirty="0"/>
              <a:t>3.	Follow One Step and not Two. </a:t>
            </a:r>
            <a:r>
              <a:rPr lang="en-US" sz="2000" cap="none" dirty="0"/>
              <a:t>The two steps of a blood draw, then looking at the results and asking the participants to come back for a second visit and wellness exam is inefficient and, in my experience, participants do not like it. Instead, I have found that a one-step approach of a blood draw and a consultation in the same visit is more efficient and complete. The individual is then sent a confidential letter with the test results. </a:t>
            </a:r>
          </a:p>
          <a:p>
            <a:pPr marL="0" indent="0" algn="just">
              <a:lnSpc>
                <a:spcPct val="100000"/>
              </a:lnSpc>
              <a:spcBef>
                <a:spcPts val="0"/>
              </a:spcBef>
              <a:buNone/>
            </a:pPr>
            <a:endParaRPr lang="en-US" sz="2000" cap="none" dirty="0"/>
          </a:p>
          <a:p>
            <a:pPr marL="0" indent="0" algn="just">
              <a:lnSpc>
                <a:spcPct val="100000"/>
              </a:lnSpc>
              <a:spcBef>
                <a:spcPts val="0"/>
              </a:spcBef>
              <a:buNone/>
            </a:pPr>
            <a:r>
              <a:rPr lang="en-US" b="1" cap="none" dirty="0"/>
              <a:t>4</a:t>
            </a:r>
            <a:r>
              <a:rPr lang="en-US" sz="2000" b="1" cap="none" dirty="0"/>
              <a:t>. 	Use Local Medical Services.  </a:t>
            </a:r>
            <a:r>
              <a:rPr lang="en-US" sz="2000" cap="none" dirty="0"/>
              <a:t>In my experience= medical monitoring services are available with a limited number of providers/clinics/hospitals (“Providers”).  In the event an individual, previously a resident of the contaminated area who has moved away, monitoring services may be obtained near the current place of residence by using the same applicable CPT codes discussed herein or provided using telemedicine if a provider near the current place of residence cannot be located.  This approach is not always the correct one: in Mingo, the origin of the </a:t>
            </a:r>
            <a:r>
              <a:rPr lang="en-US" sz="2000" cap="none" dirty="0" err="1"/>
              <a:t>Hatfields</a:t>
            </a:r>
            <a:r>
              <a:rPr lang="en-US" sz="2000" cap="none" dirty="0"/>
              <a:t> and </a:t>
            </a:r>
            <a:r>
              <a:rPr lang="en-US" sz="2000" cap="none" dirty="0" err="1"/>
              <a:t>McCoys</a:t>
            </a:r>
            <a:r>
              <a:rPr lang="en-US" sz="2000" cap="none" dirty="0"/>
              <a:t> feud, the claimant population mistrusted the locals and thought they were corrupt.  We therefore had to bring in doctors from out-of-state to conduct the monitoring.</a:t>
            </a:r>
          </a:p>
          <a:p>
            <a:pPr marL="0" indent="0">
              <a:buNone/>
            </a:pPr>
            <a:endParaRPr lang="en-US" dirty="0"/>
          </a:p>
        </p:txBody>
      </p:sp>
      <p:sp>
        <p:nvSpPr>
          <p:cNvPr id="5" name="Slide Number Placeholder 4">
            <a:extLst>
              <a:ext uri="{FF2B5EF4-FFF2-40B4-BE49-F238E27FC236}">
                <a16:creationId xmlns:a16="http://schemas.microsoft.com/office/drawing/2014/main" id="{643BB2B0-0480-F093-FED9-6194DE41B678}"/>
              </a:ext>
            </a:extLst>
          </p:cNvPr>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1812643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etri Dish">
            <a:extLst>
              <a:ext uri="{FF2B5EF4-FFF2-40B4-BE49-F238E27FC236}">
                <a16:creationId xmlns:a16="http://schemas.microsoft.com/office/drawing/2014/main" id="{648FC2B5-B72B-4211-48F1-9B4D471CFE6B}"/>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l="15809"/>
          <a:stretch/>
        </p:blipFill>
        <p:spPr>
          <a:xfrm>
            <a:off x="0" y="10"/>
            <a:ext cx="1554479" cy="6857990"/>
          </a:xfrm>
          <a:prstGeom prst="rect">
            <a:avLst/>
          </a:prstGeom>
        </p:spPr>
      </p:pic>
      <p:sp>
        <p:nvSpPr>
          <p:cNvPr id="2" name="Title 1">
            <a:extLst>
              <a:ext uri="{FF2B5EF4-FFF2-40B4-BE49-F238E27FC236}">
                <a16:creationId xmlns:a16="http://schemas.microsoft.com/office/drawing/2014/main" id="{F54E6240-A662-A76E-3737-8CC48DA57460}"/>
              </a:ext>
            </a:extLst>
          </p:cNvPr>
          <p:cNvSpPr>
            <a:spLocks noGrp="1"/>
          </p:cNvSpPr>
          <p:nvPr>
            <p:ph type="title"/>
          </p:nvPr>
        </p:nvSpPr>
        <p:spPr/>
        <p:txBody>
          <a:bodyPr>
            <a:normAutofit/>
          </a:bodyPr>
          <a:lstStyle/>
          <a:p>
            <a:pPr algn="l"/>
            <a:r>
              <a:rPr lang="en-US" sz="4400" b="1" dirty="0"/>
              <a:t>E. PLAN ahead to administer to out-of-area claimants</a:t>
            </a:r>
          </a:p>
        </p:txBody>
      </p:sp>
      <p:sp>
        <p:nvSpPr>
          <p:cNvPr id="3" name="Content Placeholder 2">
            <a:extLst>
              <a:ext uri="{FF2B5EF4-FFF2-40B4-BE49-F238E27FC236}">
                <a16:creationId xmlns:a16="http://schemas.microsoft.com/office/drawing/2014/main" id="{99FEB340-AE69-4EF7-609B-9B169AAF8293}"/>
              </a:ext>
            </a:extLst>
          </p:cNvPr>
          <p:cNvSpPr>
            <a:spLocks noGrp="1"/>
          </p:cNvSpPr>
          <p:nvPr>
            <p:ph sz="quarter" idx="13"/>
          </p:nvPr>
        </p:nvSpPr>
        <p:spPr>
          <a:xfrm>
            <a:off x="913774" y="2367092"/>
            <a:ext cx="10668626" cy="2276215"/>
          </a:xfrm>
        </p:spPr>
        <p:txBody>
          <a:bodyPr>
            <a:normAutofit/>
          </a:bodyPr>
          <a:lstStyle/>
          <a:p>
            <a:pPr marL="0" indent="0" algn="just">
              <a:lnSpc>
                <a:spcPct val="100000"/>
              </a:lnSpc>
              <a:spcBef>
                <a:spcPts val="0"/>
              </a:spcBef>
              <a:buNone/>
            </a:pPr>
            <a:r>
              <a:rPr lang="en-US" cap="none" dirty="0"/>
              <a:t>	In our mobile world, a large number of claimants will no longer live in the area of concern.  Historically, they have been accommodated downstream, after the program is underway, with delays of a year or more.  Up front, talk to a national clinic such as Quest or </a:t>
            </a:r>
            <a:r>
              <a:rPr lang="en-US" cap="none" dirty="0" err="1"/>
              <a:t>Labcorp</a:t>
            </a:r>
            <a:r>
              <a:rPr lang="en-US" cap="none" dirty="0"/>
              <a:t>, and try to get a contract in place for them to test claimants nationwide at the program’s expense.  The medical practice aspect of each round of testing may be carried out remotely by a doctor using </a:t>
            </a:r>
            <a:r>
              <a:rPr lang="en-US" u="sng" cap="none" dirty="0"/>
              <a:t>Telehealth</a:t>
            </a:r>
            <a:r>
              <a:rPr lang="en-US" cap="none" dirty="0"/>
              <a:t>, if it is planned ahead.  </a:t>
            </a:r>
          </a:p>
        </p:txBody>
      </p:sp>
      <p:sp>
        <p:nvSpPr>
          <p:cNvPr id="5" name="Slide Number Placeholder 4">
            <a:extLst>
              <a:ext uri="{FF2B5EF4-FFF2-40B4-BE49-F238E27FC236}">
                <a16:creationId xmlns:a16="http://schemas.microsoft.com/office/drawing/2014/main" id="{6C85BBFA-8D36-B5E5-4E32-ED1C56D0599E}"/>
              </a:ext>
            </a:extLst>
          </p:cNvPr>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3912288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etri Dish">
            <a:extLst>
              <a:ext uri="{FF2B5EF4-FFF2-40B4-BE49-F238E27FC236}">
                <a16:creationId xmlns:a16="http://schemas.microsoft.com/office/drawing/2014/main" id="{266A15C2-D731-A617-5967-644085086BD9}"/>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l="15809"/>
          <a:stretch/>
        </p:blipFill>
        <p:spPr>
          <a:xfrm>
            <a:off x="0" y="10"/>
            <a:ext cx="1554479" cy="6857990"/>
          </a:xfrm>
          <a:prstGeom prst="rect">
            <a:avLst/>
          </a:prstGeom>
        </p:spPr>
      </p:pic>
      <p:sp>
        <p:nvSpPr>
          <p:cNvPr id="2" name="Title 1">
            <a:extLst>
              <a:ext uri="{FF2B5EF4-FFF2-40B4-BE49-F238E27FC236}">
                <a16:creationId xmlns:a16="http://schemas.microsoft.com/office/drawing/2014/main" id="{43D8E3DC-1479-F5CE-83F3-215E29764F38}"/>
              </a:ext>
            </a:extLst>
          </p:cNvPr>
          <p:cNvSpPr>
            <a:spLocks noGrp="1"/>
          </p:cNvSpPr>
          <p:nvPr>
            <p:ph type="title"/>
          </p:nvPr>
        </p:nvSpPr>
        <p:spPr/>
        <p:txBody>
          <a:bodyPr>
            <a:normAutofit/>
          </a:bodyPr>
          <a:lstStyle/>
          <a:p>
            <a:pPr algn="l"/>
            <a:r>
              <a:rPr lang="en-US" sz="4400" b="1" dirty="0"/>
              <a:t>SPEAKERS</a:t>
            </a:r>
          </a:p>
        </p:txBody>
      </p:sp>
      <p:pic>
        <p:nvPicPr>
          <p:cNvPr id="6" name="Picture 2" descr="Edgar C. Gentle, III">
            <a:extLst>
              <a:ext uri="{FF2B5EF4-FFF2-40B4-BE49-F238E27FC236}">
                <a16:creationId xmlns:a16="http://schemas.microsoft.com/office/drawing/2014/main" id="{952A3C3B-5BBB-FF9E-DA80-FA232078E2F6}"/>
              </a:ext>
            </a:extLst>
          </p:cNvPr>
          <p:cNvPicPr>
            <a:picLocks noGrp="1" noChangeAspect="1" noChangeArrowheads="1"/>
          </p:cNvPicPr>
          <p:nvPr>
            <p:ph sz="quarter" idx="13"/>
          </p:nvPr>
        </p:nvPicPr>
        <p:blipFill rotWithShape="1">
          <a:blip r:embed="rId3">
            <a:extLst>
              <a:ext uri="{28A0092B-C50C-407E-A947-70E740481C1C}">
                <a14:useLocalDpi xmlns:a14="http://schemas.microsoft.com/office/drawing/2010/main" val="0"/>
              </a:ext>
            </a:extLst>
          </a:blip>
          <a:srcRect t="5136" b="25126"/>
          <a:stretch/>
        </p:blipFill>
        <p:spPr bwMode="auto">
          <a:xfrm>
            <a:off x="1059180" y="2021655"/>
            <a:ext cx="1554479" cy="162609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Katherine &quot;Kip&quot; Harbison">
            <a:extLst>
              <a:ext uri="{FF2B5EF4-FFF2-40B4-BE49-F238E27FC236}">
                <a16:creationId xmlns:a16="http://schemas.microsoft.com/office/drawing/2014/main" id="{4CE780A7-65E4-D086-1832-C42A3C5B2605}"/>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2776" t="11984" r="6510" b="31728"/>
          <a:stretch/>
        </p:blipFill>
        <p:spPr bwMode="auto">
          <a:xfrm>
            <a:off x="1097280" y="4461021"/>
            <a:ext cx="1516379" cy="1586249"/>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7E7EF08C-41B0-F2AC-9FB1-87FCB3DE5C0E}"/>
              </a:ext>
            </a:extLst>
          </p:cNvPr>
          <p:cNvSpPr txBox="1"/>
          <p:nvPr/>
        </p:nvSpPr>
        <p:spPr>
          <a:xfrm>
            <a:off x="3268163" y="1961726"/>
            <a:ext cx="7864657" cy="1938992"/>
          </a:xfrm>
          <a:prstGeom prst="rect">
            <a:avLst/>
          </a:prstGeom>
          <a:noFill/>
        </p:spPr>
        <p:txBody>
          <a:bodyPr wrap="square" rtlCol="0">
            <a:spAutoFit/>
          </a:bodyPr>
          <a:lstStyle/>
          <a:p>
            <a:r>
              <a:rPr lang="en-US" sz="2000" b="1" dirty="0"/>
              <a:t>Edgar C. Gentle III </a:t>
            </a:r>
            <a:br>
              <a:rPr lang="en-US" sz="2000" b="1" dirty="0"/>
            </a:br>
            <a:r>
              <a:rPr lang="en-US" sz="2000" b="1" dirty="0">
                <a:solidFill>
                  <a:schemeClr val="bg1">
                    <a:lumMod val="50000"/>
                  </a:schemeClr>
                </a:solidFill>
              </a:rPr>
              <a:t>Founding Partner | Gentle Turner &amp; Benson LLC</a:t>
            </a:r>
          </a:p>
          <a:p>
            <a:pPr algn="just"/>
            <a:r>
              <a:rPr lang="en-US" sz="1600" dirty="0"/>
              <a:t>Ed Gentle has comprehensive experience in serving as special master and claims administrator in mass tort litigation, and in providing claims administration and financial and business advice to courts, settling parties, and mass tort settlements.  He has helped create and administer more than $2 billion in settlements during the past 20 years.  Among his degrees, Ed has a J.D. from the University of Alabama School of Law where he was a Hugo Black Scholar. </a:t>
            </a:r>
          </a:p>
        </p:txBody>
      </p:sp>
      <p:sp>
        <p:nvSpPr>
          <p:cNvPr id="9" name="TextBox 8">
            <a:extLst>
              <a:ext uri="{FF2B5EF4-FFF2-40B4-BE49-F238E27FC236}">
                <a16:creationId xmlns:a16="http://schemas.microsoft.com/office/drawing/2014/main" id="{5B740A30-AEC3-6F9E-7C48-A3A2CFAADFD8}"/>
              </a:ext>
            </a:extLst>
          </p:cNvPr>
          <p:cNvSpPr txBox="1"/>
          <p:nvPr/>
        </p:nvSpPr>
        <p:spPr>
          <a:xfrm>
            <a:off x="3268163" y="4354499"/>
            <a:ext cx="7864657" cy="1446550"/>
          </a:xfrm>
          <a:prstGeom prst="rect">
            <a:avLst/>
          </a:prstGeom>
          <a:noFill/>
        </p:spPr>
        <p:txBody>
          <a:bodyPr wrap="square" rtlCol="0">
            <a:spAutoFit/>
          </a:bodyPr>
          <a:lstStyle/>
          <a:p>
            <a:r>
              <a:rPr lang="en-US" sz="2000" b="1" dirty="0"/>
              <a:t>Katherine “Kip” A. Benson </a:t>
            </a:r>
            <a:br>
              <a:rPr lang="en-US" sz="2000" b="1" dirty="0"/>
            </a:br>
            <a:r>
              <a:rPr lang="en-US" sz="2000" b="1" dirty="0">
                <a:solidFill>
                  <a:schemeClr val="bg1">
                    <a:lumMod val="50000"/>
                  </a:schemeClr>
                </a:solidFill>
              </a:rPr>
              <a:t>Partner | Gentle Turner &amp; Benson LLC</a:t>
            </a:r>
          </a:p>
          <a:p>
            <a:pPr algn="just"/>
            <a:r>
              <a:rPr lang="en-US" sz="1600" dirty="0"/>
              <a:t>Kip Benson has experience in mass tort/class action settlement administration, probate law, general corporate practice, real estate, and telecommunications law. She earned her J.D. from the University of Alabama School of Law. </a:t>
            </a:r>
          </a:p>
        </p:txBody>
      </p:sp>
      <p:sp>
        <p:nvSpPr>
          <p:cNvPr id="11" name="Slide Number Placeholder 10">
            <a:extLst>
              <a:ext uri="{FF2B5EF4-FFF2-40B4-BE49-F238E27FC236}">
                <a16:creationId xmlns:a16="http://schemas.microsoft.com/office/drawing/2014/main" id="{5380E147-CB01-9A19-0C5E-060035ED50EB}"/>
              </a:ext>
            </a:extLst>
          </p:cNvPr>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2433671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etri Dish">
            <a:extLst>
              <a:ext uri="{FF2B5EF4-FFF2-40B4-BE49-F238E27FC236}">
                <a16:creationId xmlns:a16="http://schemas.microsoft.com/office/drawing/2014/main" id="{648FC2B5-B72B-4211-48F1-9B4D471CFE6B}"/>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l="15809"/>
          <a:stretch/>
        </p:blipFill>
        <p:spPr>
          <a:xfrm>
            <a:off x="0" y="10"/>
            <a:ext cx="1554479" cy="6857990"/>
          </a:xfrm>
          <a:prstGeom prst="rect">
            <a:avLst/>
          </a:prstGeom>
        </p:spPr>
      </p:pic>
      <p:sp>
        <p:nvSpPr>
          <p:cNvPr id="2" name="Title 1">
            <a:extLst>
              <a:ext uri="{FF2B5EF4-FFF2-40B4-BE49-F238E27FC236}">
                <a16:creationId xmlns:a16="http://schemas.microsoft.com/office/drawing/2014/main" id="{F54E6240-A662-A76E-3737-8CC48DA57460}"/>
              </a:ext>
            </a:extLst>
          </p:cNvPr>
          <p:cNvSpPr>
            <a:spLocks noGrp="1"/>
          </p:cNvSpPr>
          <p:nvPr>
            <p:ph type="title"/>
          </p:nvPr>
        </p:nvSpPr>
        <p:spPr/>
        <p:txBody>
          <a:bodyPr>
            <a:normAutofit fontScale="90000"/>
          </a:bodyPr>
          <a:lstStyle/>
          <a:p>
            <a:pPr algn="l"/>
            <a:r>
              <a:rPr lang="en-US" sz="4400" b="1" dirty="0"/>
              <a:t>A. The mechanics of building a pfoa medical monitoring program budget</a:t>
            </a:r>
          </a:p>
        </p:txBody>
      </p:sp>
      <p:sp>
        <p:nvSpPr>
          <p:cNvPr id="3" name="Content Placeholder 2">
            <a:extLst>
              <a:ext uri="{FF2B5EF4-FFF2-40B4-BE49-F238E27FC236}">
                <a16:creationId xmlns:a16="http://schemas.microsoft.com/office/drawing/2014/main" id="{99FEB340-AE69-4EF7-609B-9B169AAF8293}"/>
              </a:ext>
            </a:extLst>
          </p:cNvPr>
          <p:cNvSpPr>
            <a:spLocks noGrp="1"/>
          </p:cNvSpPr>
          <p:nvPr>
            <p:ph sz="quarter" idx="13"/>
          </p:nvPr>
        </p:nvSpPr>
        <p:spPr>
          <a:xfrm>
            <a:off x="913774" y="2214694"/>
            <a:ext cx="10719426" cy="4409626"/>
          </a:xfrm>
        </p:spPr>
        <p:txBody>
          <a:bodyPr>
            <a:normAutofit fontScale="85000" lnSpcReduction="20000"/>
          </a:bodyPr>
          <a:lstStyle/>
          <a:p>
            <a:pPr marL="0" indent="0" algn="ctr">
              <a:buNone/>
            </a:pPr>
            <a:r>
              <a:rPr lang="en-US" sz="2800" dirty="0"/>
              <a:t>_____ </a:t>
            </a:r>
            <a:r>
              <a:rPr lang="en-US" sz="2800" cap="none" dirty="0"/>
              <a:t>FACILITY ____ _____ [city, state]</a:t>
            </a:r>
          </a:p>
          <a:p>
            <a:pPr marL="0" indent="0" algn="ctr">
              <a:buNone/>
            </a:pPr>
            <a:r>
              <a:rPr lang="en-US" sz="2800" u="sng" cap="none" dirty="0"/>
              <a:t>MEDICAL MONITORING PROGRAM BUDGET</a:t>
            </a:r>
          </a:p>
          <a:p>
            <a:pPr marL="0" indent="0" algn="ctr">
              <a:buNone/>
            </a:pPr>
            <a:endParaRPr lang="en-US" sz="2400" cap="none" dirty="0"/>
          </a:p>
          <a:p>
            <a:pPr algn="just">
              <a:lnSpc>
                <a:spcPct val="100000"/>
              </a:lnSpc>
              <a:spcBef>
                <a:spcPts val="0"/>
              </a:spcBef>
            </a:pPr>
            <a:r>
              <a:rPr lang="en-US" sz="2400" cap="none" dirty="0"/>
              <a:t>Draft lifetime (15 year) budgets, one budget at 5,000 participants, with the other at 15,000 participants.</a:t>
            </a:r>
          </a:p>
          <a:p>
            <a:pPr algn="just">
              <a:lnSpc>
                <a:spcPct val="100000"/>
              </a:lnSpc>
              <a:spcBef>
                <a:spcPts val="0"/>
              </a:spcBef>
            </a:pPr>
            <a:r>
              <a:rPr lang="en-US" sz="2400" cap="none" dirty="0"/>
              <a:t>Assumes 100% participation (no attrition rates) during the life of the program.</a:t>
            </a:r>
          </a:p>
          <a:p>
            <a:pPr algn="just">
              <a:lnSpc>
                <a:spcPct val="100000"/>
              </a:lnSpc>
              <a:spcBef>
                <a:spcPts val="0"/>
              </a:spcBef>
            </a:pPr>
            <a:r>
              <a:rPr lang="en-US" sz="2400" cap="none" dirty="0"/>
              <a:t>Based on 100% participation, the rate per participant charged by the Medical Monitoring Administrator is $125 per claimant at  a class size of 5,000 claimants, and $75 per claimant at a class size of 15,000 claimants.  The per claimant charges are based on prior cost and budgeting experience.</a:t>
            </a:r>
          </a:p>
          <a:p>
            <a:pPr algn="just">
              <a:lnSpc>
                <a:spcPct val="100000"/>
              </a:lnSpc>
              <a:spcBef>
                <a:spcPts val="0"/>
              </a:spcBef>
            </a:pPr>
            <a:r>
              <a:rPr lang="en-US" sz="2400" cap="none" dirty="0"/>
              <a:t>Assumes that the participants are tested for PFOA each year.</a:t>
            </a:r>
          </a:p>
          <a:p>
            <a:pPr algn="just">
              <a:lnSpc>
                <a:spcPct val="100000"/>
              </a:lnSpc>
              <a:spcBef>
                <a:spcPts val="0"/>
              </a:spcBef>
            </a:pPr>
            <a:r>
              <a:rPr lang="en-US" sz="2400" cap="none" dirty="0"/>
              <a:t>It is recommended that the program provide incentive payments to encourage the class to participate in the program.  In addition, if the settlement can provide that the participants receive a share of any surplus remaining at the end of the program based on participation, such an incentive would assist with participation in the program. </a:t>
            </a:r>
          </a:p>
        </p:txBody>
      </p:sp>
      <p:sp>
        <p:nvSpPr>
          <p:cNvPr id="12" name="Slide Number Placeholder 11">
            <a:extLst>
              <a:ext uri="{FF2B5EF4-FFF2-40B4-BE49-F238E27FC236}">
                <a16:creationId xmlns:a16="http://schemas.microsoft.com/office/drawing/2014/main" id="{E53336E9-ED67-7B1D-17D3-62EF40316F2C}"/>
              </a:ext>
            </a:extLst>
          </p:cNvPr>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911530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5E56A9-7867-A0FA-D560-88381956597E}"/>
              </a:ext>
            </a:extLst>
          </p:cNvPr>
          <p:cNvSpPr>
            <a:spLocks noGrp="1"/>
          </p:cNvSpPr>
          <p:nvPr>
            <p:ph type="sldNum" sz="quarter" idx="12"/>
          </p:nvPr>
        </p:nvSpPr>
        <p:spPr/>
        <p:txBody>
          <a:bodyPr/>
          <a:lstStyle/>
          <a:p>
            <a:fld id="{6D22F896-40B5-4ADD-8801-0D06FADFA095}" type="slidenum">
              <a:rPr lang="en-US" smtClean="0"/>
              <a:t>4</a:t>
            </a:fld>
            <a:endParaRPr lang="en-US" dirty="0"/>
          </a:p>
        </p:txBody>
      </p:sp>
      <p:pic>
        <p:nvPicPr>
          <p:cNvPr id="22" name="Picture 21">
            <a:extLst>
              <a:ext uri="{FF2B5EF4-FFF2-40B4-BE49-F238E27FC236}">
                <a16:creationId xmlns:a16="http://schemas.microsoft.com/office/drawing/2014/main" id="{62C796B2-351C-61CE-7D9F-FA6BA37730D3}"/>
              </a:ext>
            </a:extLst>
          </p:cNvPr>
          <p:cNvPicPr>
            <a:picLocks noChangeAspect="1"/>
          </p:cNvPicPr>
          <p:nvPr/>
        </p:nvPicPr>
        <p:blipFill>
          <a:blip r:embed="rId2"/>
          <a:stretch>
            <a:fillRect/>
          </a:stretch>
        </p:blipFill>
        <p:spPr>
          <a:xfrm>
            <a:off x="1209040" y="2011680"/>
            <a:ext cx="9936480" cy="3149600"/>
          </a:xfrm>
          <a:prstGeom prst="rect">
            <a:avLst/>
          </a:prstGeom>
        </p:spPr>
      </p:pic>
    </p:spTree>
    <p:extLst>
      <p:ext uri="{BB962C8B-B14F-4D97-AF65-F5344CB8AC3E}">
        <p14:creationId xmlns:p14="http://schemas.microsoft.com/office/powerpoint/2010/main" val="769039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365A93E-1ED3-0D96-00FA-AC29DB1848AC}"/>
              </a:ext>
            </a:extLst>
          </p:cNvPr>
          <p:cNvSpPr>
            <a:spLocks noGrp="1"/>
          </p:cNvSpPr>
          <p:nvPr>
            <p:ph type="sldNum" sz="quarter" idx="12"/>
          </p:nvPr>
        </p:nvSpPr>
        <p:spPr/>
        <p:txBody>
          <a:bodyPr/>
          <a:lstStyle/>
          <a:p>
            <a:fld id="{6D22F896-40B5-4ADD-8801-0D06FADFA095}" type="slidenum">
              <a:rPr lang="en-US" smtClean="0"/>
              <a:t>5</a:t>
            </a:fld>
            <a:endParaRPr lang="en-US" dirty="0"/>
          </a:p>
        </p:txBody>
      </p:sp>
      <p:graphicFrame>
        <p:nvGraphicFramePr>
          <p:cNvPr id="3" name="Table 2">
            <a:extLst>
              <a:ext uri="{FF2B5EF4-FFF2-40B4-BE49-F238E27FC236}">
                <a16:creationId xmlns:a16="http://schemas.microsoft.com/office/drawing/2014/main" id="{B6EA6B9B-A23F-C567-A360-48D946D6382F}"/>
              </a:ext>
            </a:extLst>
          </p:cNvPr>
          <p:cNvGraphicFramePr>
            <a:graphicFrameLocks noGrp="1"/>
          </p:cNvGraphicFramePr>
          <p:nvPr>
            <p:extLst>
              <p:ext uri="{D42A27DB-BD31-4B8C-83A1-F6EECF244321}">
                <p14:modId xmlns:p14="http://schemas.microsoft.com/office/powerpoint/2010/main" val="849329516"/>
              </p:ext>
            </p:extLst>
          </p:nvPr>
        </p:nvGraphicFramePr>
        <p:xfrm>
          <a:off x="2550160" y="701040"/>
          <a:ext cx="6918959" cy="4958082"/>
        </p:xfrm>
        <a:graphic>
          <a:graphicData uri="http://schemas.openxmlformats.org/drawingml/2006/table">
            <a:tbl>
              <a:tblPr firstRow="1" firstCol="1" bandRow="1">
                <a:tableStyleId>{2D5ABB26-0587-4C30-8999-92F81FD0307C}</a:tableStyleId>
              </a:tblPr>
              <a:tblGrid>
                <a:gridCol w="1621449">
                  <a:extLst>
                    <a:ext uri="{9D8B030D-6E8A-4147-A177-3AD203B41FA5}">
                      <a16:colId xmlns:a16="http://schemas.microsoft.com/office/drawing/2014/main" val="4119336933"/>
                    </a:ext>
                  </a:extLst>
                </a:gridCol>
                <a:gridCol w="1388638">
                  <a:extLst>
                    <a:ext uri="{9D8B030D-6E8A-4147-A177-3AD203B41FA5}">
                      <a16:colId xmlns:a16="http://schemas.microsoft.com/office/drawing/2014/main" val="4199587966"/>
                    </a:ext>
                  </a:extLst>
                </a:gridCol>
                <a:gridCol w="156440">
                  <a:extLst>
                    <a:ext uri="{9D8B030D-6E8A-4147-A177-3AD203B41FA5}">
                      <a16:colId xmlns:a16="http://schemas.microsoft.com/office/drawing/2014/main" val="3394416468"/>
                    </a:ext>
                  </a:extLst>
                </a:gridCol>
                <a:gridCol w="1861927">
                  <a:extLst>
                    <a:ext uri="{9D8B030D-6E8A-4147-A177-3AD203B41FA5}">
                      <a16:colId xmlns:a16="http://schemas.microsoft.com/office/drawing/2014/main" val="2911889581"/>
                    </a:ext>
                  </a:extLst>
                </a:gridCol>
                <a:gridCol w="156440">
                  <a:extLst>
                    <a:ext uri="{9D8B030D-6E8A-4147-A177-3AD203B41FA5}">
                      <a16:colId xmlns:a16="http://schemas.microsoft.com/office/drawing/2014/main" val="428190662"/>
                    </a:ext>
                  </a:extLst>
                </a:gridCol>
                <a:gridCol w="156440">
                  <a:extLst>
                    <a:ext uri="{9D8B030D-6E8A-4147-A177-3AD203B41FA5}">
                      <a16:colId xmlns:a16="http://schemas.microsoft.com/office/drawing/2014/main" val="4122465505"/>
                    </a:ext>
                  </a:extLst>
                </a:gridCol>
                <a:gridCol w="525875">
                  <a:extLst>
                    <a:ext uri="{9D8B030D-6E8A-4147-A177-3AD203B41FA5}">
                      <a16:colId xmlns:a16="http://schemas.microsoft.com/office/drawing/2014/main" val="1769999401"/>
                    </a:ext>
                  </a:extLst>
                </a:gridCol>
                <a:gridCol w="525875">
                  <a:extLst>
                    <a:ext uri="{9D8B030D-6E8A-4147-A177-3AD203B41FA5}">
                      <a16:colId xmlns:a16="http://schemas.microsoft.com/office/drawing/2014/main" val="919974134"/>
                    </a:ext>
                  </a:extLst>
                </a:gridCol>
                <a:gridCol w="525875">
                  <a:extLst>
                    <a:ext uri="{9D8B030D-6E8A-4147-A177-3AD203B41FA5}">
                      <a16:colId xmlns:a16="http://schemas.microsoft.com/office/drawing/2014/main" val="1068124148"/>
                    </a:ext>
                  </a:extLst>
                </a:gridCol>
              </a:tblGrid>
              <a:tr h="209742">
                <a:tc>
                  <a:txBody>
                    <a:bodyPr/>
                    <a:lstStyle/>
                    <a:p>
                      <a:endParaRPr lang="en-US" sz="800" kern="100">
                        <a:effectLst/>
                        <a:latin typeface="Aptos" panose="020B0004020202020204" pitchFamily="34" charset="0"/>
                      </a:endParaRPr>
                    </a:p>
                  </a:txBody>
                  <a:tcPr marL="48285" marR="48285" marT="0" marB="0" anchor="b"/>
                </a:tc>
                <a:tc gridSpan="5">
                  <a:txBody>
                    <a:bodyPr/>
                    <a:lstStyle/>
                    <a:p>
                      <a:pPr marL="0" marR="0">
                        <a:spcBef>
                          <a:spcPts val="0"/>
                        </a:spcBef>
                        <a:spcAft>
                          <a:spcPts val="0"/>
                        </a:spcAft>
                      </a:pPr>
                      <a:r>
                        <a:rPr lang="en-US" sz="800" u="sng" kern="100">
                          <a:effectLst/>
                        </a:rPr>
                        <a:t>Mecical Monitoring Program Procedure Budgeted Pricing </a:t>
                      </a:r>
                      <a:r>
                        <a:rPr lang="en-US" sz="800" u="sng" kern="100" baseline="30000">
                          <a:effectLst/>
                        </a:rPr>
                        <a:t>1</a:t>
                      </a:r>
                      <a:endParaRPr lang="en-US" sz="8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800" kern="100">
                        <a:effectLst/>
                        <a:latin typeface="Aptos" panose="020B0004020202020204" pitchFamily="34" charset="0"/>
                      </a:endParaRPr>
                    </a:p>
                  </a:txBody>
                  <a:tcPr marL="48285" marR="48285" marT="0" marB="0" anchor="b"/>
                </a:tc>
                <a:tc gridSpan="2">
                  <a:txBody>
                    <a:bodyPr/>
                    <a:lstStyle/>
                    <a:p>
                      <a:pPr marL="0" marR="0">
                        <a:spcBef>
                          <a:spcPts val="0"/>
                        </a:spcBef>
                        <a:spcAft>
                          <a:spcPts val="0"/>
                        </a:spcAft>
                      </a:pPr>
                      <a:r>
                        <a:rPr lang="en-US" sz="800" kern="100" dirty="0">
                          <a:effectLst/>
                        </a:rPr>
                        <a:t>________ 2024</a:t>
                      </a:r>
                      <a:endParaRPr lang="en-US" sz="8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hMerge="1">
                  <a:txBody>
                    <a:bodyPr/>
                    <a:lstStyle/>
                    <a:p>
                      <a:endParaRPr lang="en-US"/>
                    </a:p>
                  </a:txBody>
                  <a:tcPr/>
                </a:tc>
                <a:extLst>
                  <a:ext uri="{0D108BD9-81ED-4DB2-BD59-A6C34878D82A}">
                    <a16:rowId xmlns:a16="http://schemas.microsoft.com/office/drawing/2014/main" val="1250946946"/>
                  </a:ext>
                </a:extLst>
              </a:tr>
              <a:tr h="186438">
                <a:tc>
                  <a:txBody>
                    <a:bodyPr/>
                    <a:lstStyle/>
                    <a:p>
                      <a:endParaRPr lang="en-US" sz="800" kern="100">
                        <a:effectLst/>
                        <a:latin typeface="Aptos" panose="020B0004020202020204" pitchFamily="34"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extLst>
                  <a:ext uri="{0D108BD9-81ED-4DB2-BD59-A6C34878D82A}">
                    <a16:rowId xmlns:a16="http://schemas.microsoft.com/office/drawing/2014/main" val="2887711928"/>
                  </a:ext>
                </a:extLst>
              </a:tr>
              <a:tr h="186438">
                <a:tc>
                  <a:txBody>
                    <a:bodyPr/>
                    <a:lstStyle/>
                    <a:p>
                      <a:endParaRPr lang="en-US" sz="800" kern="100">
                        <a:effectLst/>
                        <a:latin typeface="Aptos" panose="020B0004020202020204" pitchFamily="34"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extLst>
                  <a:ext uri="{0D108BD9-81ED-4DB2-BD59-A6C34878D82A}">
                    <a16:rowId xmlns:a16="http://schemas.microsoft.com/office/drawing/2014/main" val="3000388123"/>
                  </a:ext>
                </a:extLst>
              </a:tr>
              <a:tr h="372875">
                <a:tc>
                  <a:txBody>
                    <a:bodyPr/>
                    <a:lstStyle/>
                    <a:p>
                      <a:pPr marL="0" marR="0">
                        <a:spcBef>
                          <a:spcPts val="0"/>
                        </a:spcBef>
                        <a:spcAft>
                          <a:spcPts val="0"/>
                        </a:spcAft>
                      </a:pPr>
                      <a:r>
                        <a:rPr lang="en-US" sz="800" u="sng" kern="100">
                          <a:effectLst/>
                        </a:rPr>
                        <a:t>Procedure</a:t>
                      </a:r>
                      <a:endParaRPr lang="en-US" sz="8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pPr marL="0" marR="0" algn="ctr">
                        <a:spcBef>
                          <a:spcPts val="0"/>
                        </a:spcBef>
                        <a:spcAft>
                          <a:spcPts val="0"/>
                        </a:spcAft>
                      </a:pPr>
                      <a:r>
                        <a:rPr lang="en-US" sz="800" u="sng" kern="100">
                          <a:effectLst/>
                          <a:highlight>
                            <a:srgbClr val="EDEDED"/>
                          </a:highlight>
                        </a:rPr>
                        <a:t>PFOA Testing Years</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pPr marL="0" marR="0" algn="ctr">
                        <a:spcBef>
                          <a:spcPts val="0"/>
                        </a:spcBef>
                        <a:spcAft>
                          <a:spcPts val="0"/>
                        </a:spcAft>
                      </a:pPr>
                      <a:r>
                        <a:rPr lang="en-US" sz="800" u="sng" kern="100">
                          <a:effectLst/>
                          <a:highlight>
                            <a:srgbClr val="EDEDED"/>
                          </a:highlight>
                        </a:rPr>
                        <a:t>PFOA Non-Testing Years</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extLst>
                  <a:ext uri="{0D108BD9-81ED-4DB2-BD59-A6C34878D82A}">
                    <a16:rowId xmlns:a16="http://schemas.microsoft.com/office/drawing/2014/main" val="2428028924"/>
                  </a:ext>
                </a:extLst>
              </a:tr>
              <a:tr h="186438">
                <a:tc>
                  <a:txBody>
                    <a:bodyPr/>
                    <a:lstStyle/>
                    <a:p>
                      <a:endParaRPr lang="en-US" sz="800" kern="100">
                        <a:effectLst/>
                        <a:latin typeface="Aptos" panose="020B0004020202020204" pitchFamily="34"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extLst>
                  <a:ext uri="{0D108BD9-81ED-4DB2-BD59-A6C34878D82A}">
                    <a16:rowId xmlns:a16="http://schemas.microsoft.com/office/drawing/2014/main" val="1981772"/>
                  </a:ext>
                </a:extLst>
              </a:tr>
              <a:tr h="186438">
                <a:tc>
                  <a:txBody>
                    <a:bodyPr/>
                    <a:lstStyle/>
                    <a:p>
                      <a:pPr marL="0" marR="0">
                        <a:spcBef>
                          <a:spcPts val="0"/>
                        </a:spcBef>
                        <a:spcAft>
                          <a:spcPts val="0"/>
                        </a:spcAft>
                      </a:pPr>
                      <a:r>
                        <a:rPr lang="en-US" sz="800" kern="100">
                          <a:effectLst/>
                        </a:rPr>
                        <a:t>PFOA</a:t>
                      </a:r>
                      <a:endParaRPr lang="en-US" sz="8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tc>
                <a:tc>
                  <a:txBody>
                    <a:bodyPr/>
                    <a:lstStyle/>
                    <a:p>
                      <a:pPr marL="0" marR="0">
                        <a:spcBef>
                          <a:spcPts val="0"/>
                        </a:spcBef>
                        <a:spcAft>
                          <a:spcPts val="0"/>
                        </a:spcAft>
                      </a:pPr>
                      <a:r>
                        <a:rPr lang="en-US" sz="800" kern="100">
                          <a:effectLst/>
                          <a:highlight>
                            <a:srgbClr val="EDEDED"/>
                          </a:highlight>
                        </a:rPr>
                        <a:t> $          225.00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extLst>
                  <a:ext uri="{0D108BD9-81ED-4DB2-BD59-A6C34878D82A}">
                    <a16:rowId xmlns:a16="http://schemas.microsoft.com/office/drawing/2014/main" val="2807438115"/>
                  </a:ext>
                </a:extLst>
              </a:tr>
              <a:tr h="186438">
                <a:tc>
                  <a:txBody>
                    <a:bodyPr/>
                    <a:lstStyle/>
                    <a:p>
                      <a:pPr marL="0" marR="0">
                        <a:spcBef>
                          <a:spcPts val="0"/>
                        </a:spcBef>
                        <a:spcAft>
                          <a:spcPts val="0"/>
                        </a:spcAft>
                      </a:pPr>
                      <a:r>
                        <a:rPr lang="en-US" sz="800" kern="100">
                          <a:effectLst/>
                        </a:rPr>
                        <a:t>GGT</a:t>
                      </a:r>
                      <a:endParaRPr lang="en-US" sz="8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31.00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31.00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extLst>
                  <a:ext uri="{0D108BD9-81ED-4DB2-BD59-A6C34878D82A}">
                    <a16:rowId xmlns:a16="http://schemas.microsoft.com/office/drawing/2014/main" val="1619815147"/>
                  </a:ext>
                </a:extLst>
              </a:tr>
              <a:tr h="186438">
                <a:tc>
                  <a:txBody>
                    <a:bodyPr/>
                    <a:lstStyle/>
                    <a:p>
                      <a:pPr marL="0" marR="0">
                        <a:spcBef>
                          <a:spcPts val="0"/>
                        </a:spcBef>
                        <a:spcAft>
                          <a:spcPts val="0"/>
                        </a:spcAft>
                      </a:pPr>
                      <a:r>
                        <a:rPr lang="en-US" sz="800" kern="100">
                          <a:effectLst/>
                        </a:rPr>
                        <a:t>Office Visit</a:t>
                      </a:r>
                      <a:endParaRPr lang="en-US" sz="8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170.00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170.00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extLst>
                  <a:ext uri="{0D108BD9-81ED-4DB2-BD59-A6C34878D82A}">
                    <a16:rowId xmlns:a16="http://schemas.microsoft.com/office/drawing/2014/main" val="1646811713"/>
                  </a:ext>
                </a:extLst>
              </a:tr>
              <a:tr h="186438">
                <a:tc>
                  <a:txBody>
                    <a:bodyPr/>
                    <a:lstStyle/>
                    <a:p>
                      <a:pPr marL="0" marR="0">
                        <a:spcBef>
                          <a:spcPts val="0"/>
                        </a:spcBef>
                        <a:spcAft>
                          <a:spcPts val="0"/>
                        </a:spcAft>
                      </a:pPr>
                      <a:r>
                        <a:rPr lang="en-US" sz="800" kern="100">
                          <a:effectLst/>
                        </a:rPr>
                        <a:t>Uric Acid</a:t>
                      </a:r>
                      <a:endParaRPr lang="en-US" sz="8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22.00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22.00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extLst>
                  <a:ext uri="{0D108BD9-81ED-4DB2-BD59-A6C34878D82A}">
                    <a16:rowId xmlns:a16="http://schemas.microsoft.com/office/drawing/2014/main" val="2562902143"/>
                  </a:ext>
                </a:extLst>
              </a:tr>
              <a:tr h="186438">
                <a:tc>
                  <a:txBody>
                    <a:bodyPr/>
                    <a:lstStyle/>
                    <a:p>
                      <a:pPr marL="0" marR="0">
                        <a:spcBef>
                          <a:spcPts val="0"/>
                        </a:spcBef>
                        <a:spcAft>
                          <a:spcPts val="0"/>
                        </a:spcAft>
                      </a:pPr>
                      <a:r>
                        <a:rPr lang="en-US" sz="800" kern="100">
                          <a:effectLst/>
                        </a:rPr>
                        <a:t>Creatinine</a:t>
                      </a:r>
                      <a:endParaRPr lang="en-US" sz="8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22.00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22.00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extLst>
                  <a:ext uri="{0D108BD9-81ED-4DB2-BD59-A6C34878D82A}">
                    <a16:rowId xmlns:a16="http://schemas.microsoft.com/office/drawing/2014/main" val="2758651598"/>
                  </a:ext>
                </a:extLst>
              </a:tr>
              <a:tr h="186438">
                <a:tc>
                  <a:txBody>
                    <a:bodyPr/>
                    <a:lstStyle/>
                    <a:p>
                      <a:pPr marL="0" marR="0">
                        <a:spcBef>
                          <a:spcPts val="0"/>
                        </a:spcBef>
                        <a:spcAft>
                          <a:spcPts val="0"/>
                        </a:spcAft>
                      </a:pPr>
                      <a:r>
                        <a:rPr lang="en-US" sz="800" kern="100">
                          <a:effectLst/>
                        </a:rPr>
                        <a:t>ALT</a:t>
                      </a:r>
                      <a:endParaRPr lang="en-US" sz="8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15.00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15.00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extLst>
                  <a:ext uri="{0D108BD9-81ED-4DB2-BD59-A6C34878D82A}">
                    <a16:rowId xmlns:a16="http://schemas.microsoft.com/office/drawing/2014/main" val="1467599621"/>
                  </a:ext>
                </a:extLst>
              </a:tr>
              <a:tr h="186438">
                <a:tc>
                  <a:txBody>
                    <a:bodyPr/>
                    <a:lstStyle/>
                    <a:p>
                      <a:pPr marL="0" marR="0">
                        <a:spcBef>
                          <a:spcPts val="0"/>
                        </a:spcBef>
                        <a:spcAft>
                          <a:spcPts val="0"/>
                        </a:spcAft>
                      </a:pPr>
                      <a:r>
                        <a:rPr lang="en-US" sz="800" kern="100">
                          <a:effectLst/>
                        </a:rPr>
                        <a:t>AST</a:t>
                      </a:r>
                      <a:endParaRPr lang="en-US" sz="8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20.00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20.00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extLst>
                  <a:ext uri="{0D108BD9-81ED-4DB2-BD59-A6C34878D82A}">
                    <a16:rowId xmlns:a16="http://schemas.microsoft.com/office/drawing/2014/main" val="1979631957"/>
                  </a:ext>
                </a:extLst>
              </a:tr>
              <a:tr h="186438">
                <a:tc>
                  <a:txBody>
                    <a:bodyPr/>
                    <a:lstStyle/>
                    <a:p>
                      <a:pPr marL="0" marR="0">
                        <a:spcBef>
                          <a:spcPts val="0"/>
                        </a:spcBef>
                        <a:spcAft>
                          <a:spcPts val="0"/>
                        </a:spcAft>
                      </a:pPr>
                      <a:r>
                        <a:rPr lang="en-US" sz="800" kern="100">
                          <a:effectLst/>
                        </a:rPr>
                        <a:t>TSH</a:t>
                      </a:r>
                      <a:endParaRPr lang="en-US" sz="8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20.00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20.00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extLst>
                  <a:ext uri="{0D108BD9-81ED-4DB2-BD59-A6C34878D82A}">
                    <a16:rowId xmlns:a16="http://schemas.microsoft.com/office/drawing/2014/main" val="1270175932"/>
                  </a:ext>
                </a:extLst>
              </a:tr>
              <a:tr h="186438">
                <a:tc>
                  <a:txBody>
                    <a:bodyPr/>
                    <a:lstStyle/>
                    <a:p>
                      <a:pPr marL="0" marR="0">
                        <a:spcBef>
                          <a:spcPts val="0"/>
                        </a:spcBef>
                        <a:spcAft>
                          <a:spcPts val="0"/>
                        </a:spcAft>
                      </a:pPr>
                      <a:r>
                        <a:rPr lang="en-US" sz="800" kern="100">
                          <a:effectLst/>
                        </a:rPr>
                        <a:t>UA</a:t>
                      </a:r>
                      <a:endParaRPr lang="en-US" sz="8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14.00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14.00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extLst>
                  <a:ext uri="{0D108BD9-81ED-4DB2-BD59-A6C34878D82A}">
                    <a16:rowId xmlns:a16="http://schemas.microsoft.com/office/drawing/2014/main" val="3679130376"/>
                  </a:ext>
                </a:extLst>
              </a:tr>
              <a:tr h="186438">
                <a:tc>
                  <a:txBody>
                    <a:bodyPr/>
                    <a:lstStyle/>
                    <a:p>
                      <a:pPr marL="0" marR="0">
                        <a:spcBef>
                          <a:spcPts val="0"/>
                        </a:spcBef>
                        <a:spcAft>
                          <a:spcPts val="0"/>
                        </a:spcAft>
                      </a:pPr>
                      <a:r>
                        <a:rPr lang="en-US" sz="800" kern="100">
                          <a:effectLst/>
                        </a:rPr>
                        <a:t>Direct and Indirect Bilirubin</a:t>
                      </a:r>
                      <a:endParaRPr lang="en-US" sz="8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48.00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48.00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extLst>
                  <a:ext uri="{0D108BD9-81ED-4DB2-BD59-A6C34878D82A}">
                    <a16:rowId xmlns:a16="http://schemas.microsoft.com/office/drawing/2014/main" val="3297827168"/>
                  </a:ext>
                </a:extLst>
              </a:tr>
              <a:tr h="186438">
                <a:tc>
                  <a:txBody>
                    <a:bodyPr/>
                    <a:lstStyle/>
                    <a:p>
                      <a:pPr marL="0" marR="0">
                        <a:spcBef>
                          <a:spcPts val="0"/>
                        </a:spcBef>
                        <a:spcAft>
                          <a:spcPts val="0"/>
                        </a:spcAft>
                      </a:pPr>
                      <a:r>
                        <a:rPr lang="en-US" sz="800" kern="100">
                          <a:effectLst/>
                        </a:rPr>
                        <a:t>Total Cholesterol</a:t>
                      </a:r>
                      <a:endParaRPr lang="en-US" sz="8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18.00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pPr marL="0" marR="0">
                        <a:spcBef>
                          <a:spcPts val="0"/>
                        </a:spcBef>
                        <a:spcAft>
                          <a:spcPts val="0"/>
                        </a:spcAft>
                      </a:pPr>
                      <a:r>
                        <a:rPr lang="en-US" sz="800" kern="100">
                          <a:effectLst/>
                          <a:highlight>
                            <a:srgbClr val="EDEDED"/>
                          </a:highlight>
                        </a:rPr>
                        <a:t> $                     18.00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extLst>
                  <a:ext uri="{0D108BD9-81ED-4DB2-BD59-A6C34878D82A}">
                    <a16:rowId xmlns:a16="http://schemas.microsoft.com/office/drawing/2014/main" val="2316342953"/>
                  </a:ext>
                </a:extLst>
              </a:tr>
              <a:tr h="186438">
                <a:tc>
                  <a:txBody>
                    <a:bodyPr/>
                    <a:lstStyle/>
                    <a:p>
                      <a:pPr marL="0" marR="0">
                        <a:spcBef>
                          <a:spcPts val="0"/>
                        </a:spcBef>
                        <a:spcAft>
                          <a:spcPts val="0"/>
                        </a:spcAft>
                      </a:pPr>
                      <a:r>
                        <a:rPr lang="en-US" sz="800" kern="100">
                          <a:effectLst/>
                        </a:rPr>
                        <a:t>LDL Cholesterol</a:t>
                      </a:r>
                      <a:endParaRPr lang="en-US" sz="8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pPr marL="0" marR="0">
                        <a:spcBef>
                          <a:spcPts val="0"/>
                        </a:spcBef>
                        <a:spcAft>
                          <a:spcPts val="0"/>
                        </a:spcAft>
                      </a:pPr>
                      <a:r>
                        <a:rPr lang="en-US" sz="800" u="sng" kern="100">
                          <a:effectLst/>
                          <a:highlight>
                            <a:srgbClr val="EDEDED"/>
                          </a:highlight>
                        </a:rPr>
                        <a:t> $            48.00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pPr marL="0" marR="0">
                        <a:spcBef>
                          <a:spcPts val="0"/>
                        </a:spcBef>
                        <a:spcAft>
                          <a:spcPts val="0"/>
                        </a:spcAft>
                      </a:pPr>
                      <a:r>
                        <a:rPr lang="en-US" sz="800" u="sng" kern="100">
                          <a:effectLst/>
                          <a:highlight>
                            <a:srgbClr val="EDEDED"/>
                          </a:highlight>
                        </a:rPr>
                        <a:t> $                     48.00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extLst>
                  <a:ext uri="{0D108BD9-81ED-4DB2-BD59-A6C34878D82A}">
                    <a16:rowId xmlns:a16="http://schemas.microsoft.com/office/drawing/2014/main" val="1363315508"/>
                  </a:ext>
                </a:extLst>
              </a:tr>
              <a:tr h="186438">
                <a:tc>
                  <a:txBody>
                    <a:bodyPr/>
                    <a:lstStyle/>
                    <a:p>
                      <a:pPr marL="0" marR="0">
                        <a:spcBef>
                          <a:spcPts val="0"/>
                        </a:spcBef>
                        <a:spcAft>
                          <a:spcPts val="0"/>
                        </a:spcAft>
                      </a:pPr>
                      <a:r>
                        <a:rPr lang="en-US" sz="800" kern="100">
                          <a:effectLst/>
                        </a:rPr>
                        <a:t>  Per Claimant Testing Cost</a:t>
                      </a:r>
                      <a:endParaRPr lang="en-US" sz="8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pPr marL="0" marR="0">
                        <a:spcBef>
                          <a:spcPts val="0"/>
                        </a:spcBef>
                        <a:spcAft>
                          <a:spcPts val="0"/>
                        </a:spcAft>
                      </a:pPr>
                      <a:r>
                        <a:rPr lang="en-US" sz="800" u="dbl" kern="100">
                          <a:effectLst/>
                          <a:highlight>
                            <a:srgbClr val="EDEDED"/>
                          </a:highlight>
                        </a:rPr>
                        <a:t> $          653.00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pPr marL="0" marR="0">
                        <a:spcBef>
                          <a:spcPts val="0"/>
                        </a:spcBef>
                        <a:spcAft>
                          <a:spcPts val="0"/>
                        </a:spcAft>
                      </a:pPr>
                      <a:r>
                        <a:rPr lang="en-US" sz="800" u="dbl" kern="100">
                          <a:effectLst/>
                          <a:highlight>
                            <a:srgbClr val="EDEDED"/>
                          </a:highlight>
                        </a:rPr>
                        <a:t> $                   428.00 </a:t>
                      </a:r>
                      <a:endParaRPr lang="en-US" sz="800" kern="100">
                        <a:effectLst/>
                        <a:highlight>
                          <a:srgbClr val="EDEDED"/>
                        </a:highligh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extLst>
                  <a:ext uri="{0D108BD9-81ED-4DB2-BD59-A6C34878D82A}">
                    <a16:rowId xmlns:a16="http://schemas.microsoft.com/office/drawing/2014/main" val="794362516"/>
                  </a:ext>
                </a:extLst>
              </a:tr>
              <a:tr h="186438">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extLst>
                  <a:ext uri="{0D108BD9-81ED-4DB2-BD59-A6C34878D82A}">
                    <a16:rowId xmlns:a16="http://schemas.microsoft.com/office/drawing/2014/main" val="3923917467"/>
                  </a:ext>
                </a:extLst>
              </a:tr>
              <a:tr h="186438">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extLst>
                  <a:ext uri="{0D108BD9-81ED-4DB2-BD59-A6C34878D82A}">
                    <a16:rowId xmlns:a16="http://schemas.microsoft.com/office/drawing/2014/main" val="2039817149"/>
                  </a:ext>
                </a:extLst>
              </a:tr>
              <a:tr h="1019581">
                <a:tc gridSpan="6">
                  <a:txBody>
                    <a:bodyPr/>
                    <a:lstStyle/>
                    <a:p>
                      <a:pPr marL="0" marR="0">
                        <a:spcBef>
                          <a:spcPts val="0"/>
                        </a:spcBef>
                        <a:spcAft>
                          <a:spcPts val="0"/>
                        </a:spcAft>
                      </a:pPr>
                      <a:r>
                        <a:rPr lang="en-US" sz="800" kern="100" baseline="30000">
                          <a:effectLst/>
                        </a:rPr>
                        <a:t>1</a:t>
                      </a:r>
                      <a:r>
                        <a:rPr lang="en-US" sz="800" kern="100">
                          <a:effectLst/>
                        </a:rPr>
                        <a:t>  Estimate based on current fee schedule used in a comparable medical monitoring program in the same geographic area.  These budget prices are not an agreement to pay them, but are an estimate for budgeting purposes only.  The Administrator will continue to negotiate for fair prices over the life of the program.  Also, the PFOA testing cost could double for out-of-area participants.</a:t>
                      </a:r>
                      <a:endParaRPr lang="en-US" sz="8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48285" marR="4828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a:effectLst/>
                        <a:latin typeface="Aptos" panose="020B0004020202020204" pitchFamily="34" charset="0"/>
                      </a:endParaRPr>
                    </a:p>
                  </a:txBody>
                  <a:tcPr marL="48285" marR="48285" marT="0" marB="0" anchor="b"/>
                </a:tc>
                <a:tc>
                  <a:txBody>
                    <a:bodyPr/>
                    <a:lstStyle/>
                    <a:p>
                      <a:endParaRPr lang="en-US" sz="800" kern="100" dirty="0">
                        <a:effectLst/>
                        <a:latin typeface="Aptos" panose="020B0004020202020204" pitchFamily="34" charset="0"/>
                      </a:endParaRPr>
                    </a:p>
                  </a:txBody>
                  <a:tcPr marL="48285" marR="48285" marT="0" marB="0" anchor="b"/>
                </a:tc>
                <a:extLst>
                  <a:ext uri="{0D108BD9-81ED-4DB2-BD59-A6C34878D82A}">
                    <a16:rowId xmlns:a16="http://schemas.microsoft.com/office/drawing/2014/main" val="1660841790"/>
                  </a:ext>
                </a:extLst>
              </a:tr>
            </a:tbl>
          </a:graphicData>
        </a:graphic>
      </p:graphicFrame>
    </p:spTree>
    <p:extLst>
      <p:ext uri="{BB962C8B-B14F-4D97-AF65-F5344CB8AC3E}">
        <p14:creationId xmlns:p14="http://schemas.microsoft.com/office/powerpoint/2010/main" val="1963292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etri Dish">
            <a:extLst>
              <a:ext uri="{FF2B5EF4-FFF2-40B4-BE49-F238E27FC236}">
                <a16:creationId xmlns:a16="http://schemas.microsoft.com/office/drawing/2014/main" id="{648FC2B5-B72B-4211-48F1-9B4D471CFE6B}"/>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l="15809"/>
          <a:stretch/>
        </p:blipFill>
        <p:spPr>
          <a:xfrm>
            <a:off x="0" y="10"/>
            <a:ext cx="1554479" cy="6857990"/>
          </a:xfrm>
          <a:prstGeom prst="rect">
            <a:avLst/>
          </a:prstGeom>
        </p:spPr>
      </p:pic>
      <p:sp>
        <p:nvSpPr>
          <p:cNvPr id="2" name="Title 1">
            <a:extLst>
              <a:ext uri="{FF2B5EF4-FFF2-40B4-BE49-F238E27FC236}">
                <a16:creationId xmlns:a16="http://schemas.microsoft.com/office/drawing/2014/main" id="{F54E6240-A662-A76E-3737-8CC48DA57460}"/>
              </a:ext>
            </a:extLst>
          </p:cNvPr>
          <p:cNvSpPr>
            <a:spLocks noGrp="1"/>
          </p:cNvSpPr>
          <p:nvPr>
            <p:ph type="title"/>
          </p:nvPr>
        </p:nvSpPr>
        <p:spPr/>
        <p:txBody>
          <a:bodyPr>
            <a:normAutofit/>
          </a:bodyPr>
          <a:lstStyle/>
          <a:p>
            <a:pPr algn="l"/>
            <a:r>
              <a:rPr lang="en-US" sz="4400" b="1" dirty="0"/>
              <a:t>b. Adding an epidemiological component up front</a:t>
            </a:r>
          </a:p>
        </p:txBody>
      </p:sp>
      <p:sp>
        <p:nvSpPr>
          <p:cNvPr id="3" name="Content Placeholder 2">
            <a:extLst>
              <a:ext uri="{FF2B5EF4-FFF2-40B4-BE49-F238E27FC236}">
                <a16:creationId xmlns:a16="http://schemas.microsoft.com/office/drawing/2014/main" id="{99FEB340-AE69-4EF7-609B-9B169AAF8293}"/>
              </a:ext>
            </a:extLst>
          </p:cNvPr>
          <p:cNvSpPr>
            <a:spLocks noGrp="1"/>
          </p:cNvSpPr>
          <p:nvPr>
            <p:ph sz="quarter" idx="13"/>
          </p:nvPr>
        </p:nvSpPr>
        <p:spPr>
          <a:xfrm>
            <a:off x="913774" y="2367092"/>
            <a:ext cx="10688946" cy="4297868"/>
          </a:xfrm>
        </p:spPr>
        <p:txBody>
          <a:bodyPr>
            <a:normAutofit lnSpcReduction="10000"/>
          </a:bodyPr>
          <a:lstStyle/>
          <a:p>
            <a:pPr marL="0" indent="0" algn="just">
              <a:lnSpc>
                <a:spcPct val="100000"/>
              </a:lnSpc>
              <a:spcBef>
                <a:spcPts val="0"/>
              </a:spcBef>
              <a:buNone/>
            </a:pPr>
            <a:r>
              <a:rPr lang="en-US" cap="none" dirty="0"/>
              <a:t>	</a:t>
            </a:r>
            <a:r>
              <a:rPr lang="en-US" sz="1900" cap="none" dirty="0"/>
              <a:t>Medical monitoring claimants want to know not just what diseases they may have but “what happened here?”  Is there linkage between the plant or chemical that led to the medical monitoring remedy and disease manifesting in the population? </a:t>
            </a:r>
          </a:p>
          <a:p>
            <a:pPr marL="0" indent="0" algn="just">
              <a:spcBef>
                <a:spcPts val="0"/>
              </a:spcBef>
              <a:buNone/>
            </a:pPr>
            <a:r>
              <a:rPr lang="en-US" sz="1900" cap="none" dirty="0"/>
              <a:t>	The </a:t>
            </a:r>
            <a:r>
              <a:rPr lang="en-US" sz="1900" u="sng" cap="none" dirty="0"/>
              <a:t>Fernald Case </a:t>
            </a:r>
            <a:r>
              <a:rPr lang="en-US" sz="1900" cap="none" dirty="0"/>
              <a:t>had an epi component which helped answer the question affirmatively.  </a:t>
            </a:r>
          </a:p>
          <a:p>
            <a:pPr marL="0" indent="0" algn="just">
              <a:spcBef>
                <a:spcPts val="0"/>
              </a:spcBef>
              <a:buNone/>
            </a:pPr>
            <a:r>
              <a:rPr lang="en-US" sz="1900" cap="none" dirty="0"/>
              <a:t>	Unfortunately, most medical monitoring programs do not have this remedy, and it is very difficult to get it later because of the added cost.</a:t>
            </a:r>
          </a:p>
          <a:p>
            <a:pPr marL="0" indent="0" algn="just">
              <a:spcBef>
                <a:spcPts val="0"/>
              </a:spcBef>
              <a:buNone/>
            </a:pPr>
            <a:r>
              <a:rPr lang="en-US" sz="1900" cap="none" dirty="0"/>
              <a:t>	The recently approved </a:t>
            </a:r>
            <a:r>
              <a:rPr lang="en-US" sz="1900" u="sng" cap="none" dirty="0"/>
              <a:t>Arkema</a:t>
            </a:r>
            <a:r>
              <a:rPr lang="en-US" sz="1900" cap="none" dirty="0"/>
              <a:t> Texas explosion dioxin case has an epidemiological component up front, and we commend it has a model.  Last week, we were appointed Settlement Administrator and Baylor University has been selected to do the study.</a:t>
            </a:r>
          </a:p>
          <a:p>
            <a:pPr marL="0" indent="0" algn="just">
              <a:spcBef>
                <a:spcPts val="0"/>
              </a:spcBef>
              <a:buNone/>
            </a:pPr>
            <a:r>
              <a:rPr lang="en-US" sz="1900" cap="none" dirty="0"/>
              <a:t>	In a nutshell, an epidemiological study is </a:t>
            </a:r>
            <a:r>
              <a:rPr lang="en-US" sz="1900" cap="none" dirty="0" err="1"/>
              <a:t>is</a:t>
            </a:r>
            <a:r>
              <a:rPr lang="en-US" sz="1900" cap="none" dirty="0"/>
              <a:t> a study of human populations that aims to link health effects to causes. These studies are a key part of public health and can help identify risk factors for disease and targets for preventive healthcare. They can also help estimate the frequency of a disease and find associations that suggest potential causes.</a:t>
            </a:r>
          </a:p>
        </p:txBody>
      </p:sp>
      <p:sp>
        <p:nvSpPr>
          <p:cNvPr id="5" name="Slide Number Placeholder 4">
            <a:extLst>
              <a:ext uri="{FF2B5EF4-FFF2-40B4-BE49-F238E27FC236}">
                <a16:creationId xmlns:a16="http://schemas.microsoft.com/office/drawing/2014/main" id="{4321AE85-F883-ADF1-ABCB-8B8B5CCA66D1}"/>
              </a:ext>
            </a:extLst>
          </p:cNvPr>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1731365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etri Dish">
            <a:extLst>
              <a:ext uri="{FF2B5EF4-FFF2-40B4-BE49-F238E27FC236}">
                <a16:creationId xmlns:a16="http://schemas.microsoft.com/office/drawing/2014/main" id="{648FC2B5-B72B-4211-48F1-9B4D471CFE6B}"/>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l="15809"/>
          <a:stretch/>
        </p:blipFill>
        <p:spPr>
          <a:xfrm>
            <a:off x="0" y="10"/>
            <a:ext cx="1554479" cy="6857990"/>
          </a:xfrm>
          <a:prstGeom prst="rect">
            <a:avLst/>
          </a:prstGeom>
        </p:spPr>
      </p:pic>
      <p:sp>
        <p:nvSpPr>
          <p:cNvPr id="2" name="Title 1">
            <a:extLst>
              <a:ext uri="{FF2B5EF4-FFF2-40B4-BE49-F238E27FC236}">
                <a16:creationId xmlns:a16="http://schemas.microsoft.com/office/drawing/2014/main" id="{F54E6240-A662-A76E-3737-8CC48DA57460}"/>
              </a:ext>
            </a:extLst>
          </p:cNvPr>
          <p:cNvSpPr>
            <a:spLocks noGrp="1"/>
          </p:cNvSpPr>
          <p:nvPr>
            <p:ph type="title"/>
          </p:nvPr>
        </p:nvSpPr>
        <p:spPr/>
        <p:txBody>
          <a:bodyPr>
            <a:normAutofit/>
          </a:bodyPr>
          <a:lstStyle/>
          <a:p>
            <a:pPr algn="l"/>
            <a:r>
              <a:rPr lang="en-US" b="1" dirty="0"/>
              <a:t>c. Matching a dynamic malady with dynamically evolving program – science advisory panel</a:t>
            </a:r>
          </a:p>
        </p:txBody>
      </p:sp>
      <p:sp>
        <p:nvSpPr>
          <p:cNvPr id="3" name="Content Placeholder 2">
            <a:extLst>
              <a:ext uri="{FF2B5EF4-FFF2-40B4-BE49-F238E27FC236}">
                <a16:creationId xmlns:a16="http://schemas.microsoft.com/office/drawing/2014/main" id="{99FEB340-AE69-4EF7-609B-9B169AAF8293}"/>
              </a:ext>
            </a:extLst>
          </p:cNvPr>
          <p:cNvSpPr>
            <a:spLocks noGrp="1"/>
          </p:cNvSpPr>
          <p:nvPr>
            <p:ph sz="quarter" idx="13"/>
          </p:nvPr>
        </p:nvSpPr>
        <p:spPr>
          <a:xfrm>
            <a:off x="913774" y="2367092"/>
            <a:ext cx="10688946" cy="4226748"/>
          </a:xfrm>
        </p:spPr>
        <p:txBody>
          <a:bodyPr>
            <a:normAutofit fontScale="85000" lnSpcReduction="20000"/>
          </a:bodyPr>
          <a:lstStyle/>
          <a:p>
            <a:pPr algn="just">
              <a:lnSpc>
                <a:spcPct val="100000"/>
              </a:lnSpc>
              <a:spcBef>
                <a:spcPts val="0"/>
              </a:spcBef>
            </a:pPr>
            <a:r>
              <a:rPr lang="en-US" cap="none" dirty="0"/>
              <a:t>Because the program will last 30 or 40 years, we can expect that the best practice claimant testing procedures will evolve during the life of the program.</a:t>
            </a:r>
          </a:p>
          <a:p>
            <a:pPr marL="0" indent="0" algn="just">
              <a:lnSpc>
                <a:spcPct val="100000"/>
              </a:lnSpc>
              <a:spcBef>
                <a:spcPts val="0"/>
              </a:spcBef>
              <a:buNone/>
            </a:pPr>
            <a:endParaRPr lang="en-US" cap="none" dirty="0"/>
          </a:p>
          <a:p>
            <a:pPr algn="just">
              <a:lnSpc>
                <a:spcPct val="100000"/>
              </a:lnSpc>
              <a:spcBef>
                <a:spcPts val="0"/>
              </a:spcBef>
            </a:pPr>
            <a:r>
              <a:rPr lang="en-US" cap="none" dirty="0"/>
              <a:t>For example, a polyfluoroalkyl (PFOA) testing program that would simplify medical monitoring is just being implemented.  Instead of having the claimants report to a clinic to have their blood drawn to test for PFOAs, there is a recently developed remote sampling approach developed quantifying PFOAs in blood samples using a finger prick.</a:t>
            </a:r>
          </a:p>
          <a:p>
            <a:pPr lvl="1" algn="just">
              <a:lnSpc>
                <a:spcPct val="100000"/>
              </a:lnSpc>
              <a:spcBef>
                <a:spcPts val="0"/>
              </a:spcBef>
            </a:pPr>
            <a:endParaRPr lang="en-US" cap="none" dirty="0"/>
          </a:p>
          <a:p>
            <a:pPr marL="457200" lvl="1" indent="0" algn="just">
              <a:lnSpc>
                <a:spcPct val="100000"/>
              </a:lnSpc>
              <a:spcBef>
                <a:spcPts val="0"/>
              </a:spcBef>
              <a:buNone/>
            </a:pPr>
            <a:r>
              <a:rPr lang="en-US" cap="none" dirty="0"/>
              <a:t>The sample results of the new method are comparable to the old.  See attached article.</a:t>
            </a:r>
          </a:p>
          <a:p>
            <a:pPr marL="457200" lvl="1" indent="0" algn="just">
              <a:lnSpc>
                <a:spcPct val="100000"/>
              </a:lnSpc>
              <a:spcBef>
                <a:spcPts val="0"/>
              </a:spcBef>
              <a:buNone/>
            </a:pPr>
            <a:endParaRPr lang="en-US" cap="none" dirty="0"/>
          </a:p>
          <a:p>
            <a:pPr marL="457200" lvl="1" indent="0" algn="just">
              <a:lnSpc>
                <a:spcPct val="100000"/>
              </a:lnSpc>
              <a:spcBef>
                <a:spcPts val="0"/>
              </a:spcBef>
              <a:buNone/>
            </a:pPr>
            <a:r>
              <a:rPr lang="en-US" cap="none" dirty="0"/>
              <a:t>These results may be applied in three PFOA medical monitoring cases we now have.</a:t>
            </a:r>
          </a:p>
          <a:p>
            <a:pPr marL="0" indent="0" algn="just">
              <a:lnSpc>
                <a:spcPct val="100000"/>
              </a:lnSpc>
              <a:spcBef>
                <a:spcPts val="0"/>
              </a:spcBef>
              <a:buNone/>
            </a:pPr>
            <a:endParaRPr lang="en-US" cap="none" dirty="0"/>
          </a:p>
          <a:p>
            <a:pPr algn="just">
              <a:lnSpc>
                <a:spcPct val="100000"/>
              </a:lnSpc>
              <a:spcBef>
                <a:spcPts val="0"/>
              </a:spcBef>
            </a:pPr>
            <a:r>
              <a:rPr lang="en-US" cap="none" dirty="0"/>
              <a:t>Another example is the use of x-rays in the </a:t>
            </a:r>
            <a:r>
              <a:rPr lang="en-US" u="sng" cap="none" dirty="0"/>
              <a:t>Perrine</a:t>
            </a:r>
            <a:r>
              <a:rPr lang="en-US" cap="none" dirty="0"/>
              <a:t> medical monitoring case resulting from a zinc smelter in Spelter, West Virginia.  At the time of the Settlement in 2011, x-rays cost about $2,000 a head, and there were about 3,000 claimants participating in the medical monitoring program. </a:t>
            </a:r>
          </a:p>
          <a:p>
            <a:pPr marL="0" indent="0" algn="just">
              <a:lnSpc>
                <a:spcPct val="100000"/>
              </a:lnSpc>
              <a:spcBef>
                <a:spcPts val="0"/>
              </a:spcBef>
              <a:buNone/>
            </a:pPr>
            <a:r>
              <a:rPr lang="en-US" cap="none" dirty="0"/>
              <a:t> </a:t>
            </a:r>
          </a:p>
          <a:p>
            <a:pPr marL="457200" lvl="1" indent="0" algn="just">
              <a:lnSpc>
                <a:spcPct val="100000"/>
              </a:lnSpc>
              <a:spcBef>
                <a:spcPts val="0"/>
              </a:spcBef>
              <a:buNone/>
            </a:pPr>
            <a:r>
              <a:rPr lang="en-US" cap="none" dirty="0"/>
              <a:t>This multi-million-dollar question was hotly debated.</a:t>
            </a:r>
          </a:p>
          <a:p>
            <a:pPr marL="457200" lvl="1" indent="0" algn="just">
              <a:lnSpc>
                <a:spcPct val="100000"/>
              </a:lnSpc>
              <a:spcBef>
                <a:spcPts val="0"/>
              </a:spcBef>
              <a:buNone/>
            </a:pPr>
            <a:endParaRPr lang="en-US" cap="none" dirty="0"/>
          </a:p>
          <a:p>
            <a:pPr marL="457200" lvl="1" indent="0" algn="just">
              <a:lnSpc>
                <a:spcPct val="100000"/>
              </a:lnSpc>
              <a:spcBef>
                <a:spcPts val="0"/>
              </a:spcBef>
              <a:buNone/>
            </a:pPr>
            <a:r>
              <a:rPr lang="en-US" cap="none" dirty="0"/>
              <a:t>Using our medical experts, we came up with a process that reduced the use of x-rays but maintained their use when necessary under best medical practices.    </a:t>
            </a:r>
          </a:p>
        </p:txBody>
      </p:sp>
      <p:sp>
        <p:nvSpPr>
          <p:cNvPr id="5" name="Slide Number Placeholder 4">
            <a:extLst>
              <a:ext uri="{FF2B5EF4-FFF2-40B4-BE49-F238E27FC236}">
                <a16:creationId xmlns:a16="http://schemas.microsoft.com/office/drawing/2014/main" id="{C1996325-46D9-51E3-03D6-A15B0D7F5860}"/>
              </a:ext>
            </a:extLst>
          </p:cNvPr>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3997309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etri Dish">
            <a:extLst>
              <a:ext uri="{FF2B5EF4-FFF2-40B4-BE49-F238E27FC236}">
                <a16:creationId xmlns:a16="http://schemas.microsoft.com/office/drawing/2014/main" id="{648FC2B5-B72B-4211-48F1-9B4D471CFE6B}"/>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l="15809"/>
          <a:stretch/>
        </p:blipFill>
        <p:spPr>
          <a:xfrm>
            <a:off x="0" y="10"/>
            <a:ext cx="1554479" cy="6857990"/>
          </a:xfrm>
          <a:prstGeom prst="rect">
            <a:avLst/>
          </a:prstGeom>
        </p:spPr>
      </p:pic>
      <p:sp>
        <p:nvSpPr>
          <p:cNvPr id="2" name="Title 1">
            <a:extLst>
              <a:ext uri="{FF2B5EF4-FFF2-40B4-BE49-F238E27FC236}">
                <a16:creationId xmlns:a16="http://schemas.microsoft.com/office/drawing/2014/main" id="{F54E6240-A662-A76E-3737-8CC48DA57460}"/>
              </a:ext>
            </a:extLst>
          </p:cNvPr>
          <p:cNvSpPr>
            <a:spLocks noGrp="1"/>
          </p:cNvSpPr>
          <p:nvPr>
            <p:ph type="title"/>
          </p:nvPr>
        </p:nvSpPr>
        <p:spPr/>
        <p:txBody>
          <a:bodyPr>
            <a:normAutofit fontScale="90000"/>
          </a:bodyPr>
          <a:lstStyle/>
          <a:p>
            <a:pPr algn="l"/>
            <a:r>
              <a:rPr lang="en-US" sz="4400" b="1" dirty="0"/>
              <a:t>d. Nuts and bolts of administration, many call that administration mechanics</a:t>
            </a:r>
          </a:p>
        </p:txBody>
      </p:sp>
      <p:sp>
        <p:nvSpPr>
          <p:cNvPr id="3" name="Content Placeholder 2">
            <a:extLst>
              <a:ext uri="{FF2B5EF4-FFF2-40B4-BE49-F238E27FC236}">
                <a16:creationId xmlns:a16="http://schemas.microsoft.com/office/drawing/2014/main" id="{99FEB340-AE69-4EF7-609B-9B169AAF8293}"/>
              </a:ext>
            </a:extLst>
          </p:cNvPr>
          <p:cNvSpPr>
            <a:spLocks noGrp="1"/>
          </p:cNvSpPr>
          <p:nvPr>
            <p:ph sz="quarter" idx="13"/>
          </p:nvPr>
        </p:nvSpPr>
        <p:spPr>
          <a:xfrm>
            <a:off x="913774" y="2367092"/>
            <a:ext cx="10668626" cy="4175948"/>
          </a:xfrm>
        </p:spPr>
        <p:txBody>
          <a:bodyPr>
            <a:normAutofit fontScale="92500" lnSpcReduction="20000"/>
          </a:bodyPr>
          <a:lstStyle/>
          <a:p>
            <a:pPr marL="0" indent="0" algn="just">
              <a:buNone/>
            </a:pPr>
            <a:r>
              <a:rPr lang="en-US" b="1" cap="none" dirty="0"/>
              <a:t>1.</a:t>
            </a:r>
            <a:r>
              <a:rPr lang="en-US" cap="none" dirty="0"/>
              <a:t>	</a:t>
            </a:r>
            <a:r>
              <a:rPr lang="en-US" b="1" cap="none" dirty="0"/>
              <a:t>Participant time is valuable</a:t>
            </a:r>
            <a:r>
              <a:rPr lang="en-US" cap="none" dirty="0"/>
              <a:t>.  To recognize that the participant is taking the time to participate, participant monetary incentives for each stage of the program are recommended, including program recruitment and registration, and program participation.  These incentive payments have been used in medical monitoring programs, including programs I administer. In the </a:t>
            </a:r>
            <a:r>
              <a:rPr lang="en-US" u="sng" cap="none" dirty="0"/>
              <a:t>Mingo</a:t>
            </a:r>
            <a:r>
              <a:rPr lang="en-US" cap="none" dirty="0"/>
              <a:t> and </a:t>
            </a:r>
            <a:r>
              <a:rPr lang="en-US" u="sng" cap="none" dirty="0"/>
              <a:t>Tolbert</a:t>
            </a:r>
            <a:r>
              <a:rPr lang="en-US" cap="none" dirty="0"/>
              <a:t> cases, participants received a payment before Medical Monitoring began, which acted as an incentive for the participants to register for the medical monitoring program.  In the </a:t>
            </a:r>
            <a:r>
              <a:rPr lang="en-US" u="sng" cap="none" dirty="0"/>
              <a:t>Perrine</a:t>
            </a:r>
            <a:r>
              <a:rPr lang="en-US" cap="none" dirty="0"/>
              <a:t> case, Medical Monitoring Class Members were originally paid an initial registration cash payment of $200 for their verified registration.  the </a:t>
            </a:r>
            <a:r>
              <a:rPr lang="en-US" u="sng" cap="none" dirty="0"/>
              <a:t>Perrine</a:t>
            </a:r>
            <a:r>
              <a:rPr lang="en-US" cap="none" dirty="0"/>
              <a:t> Court increased this registration cash payment to $400.  in the Bennington, Petersburgh and Hoosick Falls Medical Monitoring Programs (the “MMP”), Claimants who participate in the first round of each of the programs’ testing receive an incentive payment of $100.  These incentive payments are generally accepted for participation in medical monitoring.  here, I recommend that class members receive an incentive payment of $200 in the first round of testing and $100 in each subsequent year upon completion of their annual surveillance. </a:t>
            </a:r>
          </a:p>
        </p:txBody>
      </p:sp>
      <p:sp>
        <p:nvSpPr>
          <p:cNvPr id="5" name="Slide Number Placeholder 4">
            <a:extLst>
              <a:ext uri="{FF2B5EF4-FFF2-40B4-BE49-F238E27FC236}">
                <a16:creationId xmlns:a16="http://schemas.microsoft.com/office/drawing/2014/main" id="{6C85BBFA-8D36-B5E5-4E32-ED1C56D0599E}"/>
              </a:ext>
            </a:extLst>
          </p:cNvPr>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2475746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etri Dish">
            <a:extLst>
              <a:ext uri="{FF2B5EF4-FFF2-40B4-BE49-F238E27FC236}">
                <a16:creationId xmlns:a16="http://schemas.microsoft.com/office/drawing/2014/main" id="{648FC2B5-B72B-4211-48F1-9B4D471CFE6B}"/>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l="15809"/>
          <a:stretch/>
        </p:blipFill>
        <p:spPr>
          <a:xfrm>
            <a:off x="0" y="10"/>
            <a:ext cx="1554479" cy="6857990"/>
          </a:xfrm>
          <a:prstGeom prst="rect">
            <a:avLst/>
          </a:prstGeom>
        </p:spPr>
      </p:pic>
      <p:sp>
        <p:nvSpPr>
          <p:cNvPr id="2" name="Title 1">
            <a:extLst>
              <a:ext uri="{FF2B5EF4-FFF2-40B4-BE49-F238E27FC236}">
                <a16:creationId xmlns:a16="http://schemas.microsoft.com/office/drawing/2014/main" id="{F54E6240-A662-A76E-3737-8CC48DA57460}"/>
              </a:ext>
            </a:extLst>
          </p:cNvPr>
          <p:cNvSpPr>
            <a:spLocks noGrp="1"/>
          </p:cNvSpPr>
          <p:nvPr>
            <p:ph type="title"/>
          </p:nvPr>
        </p:nvSpPr>
        <p:spPr>
          <a:xfrm>
            <a:off x="913775" y="464315"/>
            <a:ext cx="10364451" cy="1057883"/>
          </a:xfrm>
        </p:spPr>
        <p:txBody>
          <a:bodyPr/>
          <a:lstStyle/>
          <a:p>
            <a:endParaRPr lang="en-US" dirty="0"/>
          </a:p>
        </p:txBody>
      </p:sp>
      <p:sp>
        <p:nvSpPr>
          <p:cNvPr id="3" name="Content Placeholder 2">
            <a:extLst>
              <a:ext uri="{FF2B5EF4-FFF2-40B4-BE49-F238E27FC236}">
                <a16:creationId xmlns:a16="http://schemas.microsoft.com/office/drawing/2014/main" id="{99FEB340-AE69-4EF7-609B-9B169AAF8293}"/>
              </a:ext>
            </a:extLst>
          </p:cNvPr>
          <p:cNvSpPr>
            <a:spLocks noGrp="1"/>
          </p:cNvSpPr>
          <p:nvPr>
            <p:ph sz="quarter" idx="13"/>
          </p:nvPr>
        </p:nvSpPr>
        <p:spPr>
          <a:xfrm>
            <a:off x="984895" y="1986503"/>
            <a:ext cx="10668626" cy="4454938"/>
          </a:xfrm>
        </p:spPr>
        <p:txBody>
          <a:bodyPr>
            <a:noAutofit/>
          </a:bodyPr>
          <a:lstStyle/>
          <a:p>
            <a:pPr marL="0" indent="0" algn="just">
              <a:lnSpc>
                <a:spcPct val="100000"/>
              </a:lnSpc>
              <a:buNone/>
            </a:pPr>
            <a:r>
              <a:rPr lang="en-US" sz="1900" b="1" cap="none" dirty="0"/>
              <a:t>2. </a:t>
            </a:r>
            <a:r>
              <a:rPr lang="en-US" sz="1900" cap="none" dirty="0"/>
              <a:t>	</a:t>
            </a:r>
            <a:r>
              <a:rPr lang="en-US" sz="1900" b="1" cap="none" dirty="0"/>
              <a:t>Use a Retail Model</a:t>
            </a:r>
            <a:r>
              <a:rPr lang="en-US" sz="1900" cap="none" dirty="0"/>
              <a:t>. To facilitate claimant convenience and save money for the program, I suggest that the program use a retail HMO  model where a third party administer negotiates with participating medical providers a per unit of medical monitoring services price by CPT code.  This retail approach encourages participation, is more economical and convenient because it provides a choice of medical providers and monitoring times. It facilitates the use of doctors the participants already know and trust, with the doctors recommended by the participants being identified in the participant registration process through the use of a simple questionnaire.  It costs the program nothing extra, because only units of service are being paid for.  In the </a:t>
            </a:r>
            <a:r>
              <a:rPr lang="en-US" sz="1900" u="sng" cap="none" dirty="0"/>
              <a:t>Tolbert</a:t>
            </a:r>
            <a:r>
              <a:rPr lang="en-US" sz="1900" cap="none" dirty="0"/>
              <a:t> program, we initially used one clinic with a wholesale model (paying participating doctors and overhead) which put economic stress on the Settlement.  Switching to a retail model allowed us to balance the </a:t>
            </a:r>
            <a:r>
              <a:rPr lang="en-US" sz="1900" u="sng" cap="none" dirty="0"/>
              <a:t>Tolbert</a:t>
            </a:r>
            <a:r>
              <a:rPr lang="en-US" sz="1900" cap="none" dirty="0"/>
              <a:t> Case budget.  In the </a:t>
            </a:r>
            <a:r>
              <a:rPr lang="en-US" sz="1900" u="sng" cap="none" dirty="0"/>
              <a:t>Perrine</a:t>
            </a:r>
            <a:r>
              <a:rPr lang="en-US" sz="1900" cap="none" dirty="0"/>
              <a:t> Medical Monitoring Program, participants are given the option of using a number of doctors, many of whom were already their primary care physicians.  The retail model is also being used for the </a:t>
            </a:r>
            <a:r>
              <a:rPr lang="en-US" sz="1900" u="sng" cap="none" dirty="0"/>
              <a:t>Bennington</a:t>
            </a:r>
            <a:r>
              <a:rPr lang="en-US" sz="1900" cap="none" dirty="0"/>
              <a:t>, </a:t>
            </a:r>
            <a:r>
              <a:rPr lang="en-US" sz="1900" u="sng" cap="none" dirty="0"/>
              <a:t>Petersburgh</a:t>
            </a:r>
            <a:r>
              <a:rPr lang="en-US" sz="1900" cap="none" dirty="0"/>
              <a:t> and </a:t>
            </a:r>
            <a:r>
              <a:rPr lang="en-US" sz="1900" u="sng" cap="none" dirty="0"/>
              <a:t>Hoosick Falls</a:t>
            </a:r>
            <a:r>
              <a:rPr lang="en-US" sz="1900" cap="none" dirty="0"/>
              <a:t> Medical Monitoring Programs, where we pay the provider for services rendered – not paying directly for any provider overhead.  Utilizing the CPT code rates, participating physicians are paid uniformly.</a:t>
            </a:r>
            <a:endParaRPr lang="en-US" sz="1900" dirty="0"/>
          </a:p>
        </p:txBody>
      </p:sp>
      <p:sp>
        <p:nvSpPr>
          <p:cNvPr id="5" name="Slide Number Placeholder 4">
            <a:extLst>
              <a:ext uri="{FF2B5EF4-FFF2-40B4-BE49-F238E27FC236}">
                <a16:creationId xmlns:a16="http://schemas.microsoft.com/office/drawing/2014/main" id="{211A4B36-D100-F830-40B9-ABD0B7584780}"/>
              </a:ext>
            </a:extLst>
          </p:cNvPr>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3721984671"/>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93813dd7ca6ad654711aa0ab317e03a3">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f11dc0ce689dd3925e84e4e35398c6e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ABA7D41-7EBD-45D7-AFB8-22EF4BFA6BA2}">
  <ds:schemaRefs>
    <ds:schemaRef ds:uri="http://schemas.microsoft.com/office/2006/documentManagement/types"/>
    <ds:schemaRef ds:uri="http://purl.org/dc/elements/1.1/"/>
    <ds:schemaRef ds:uri="http://schemas.microsoft.com/office/2006/metadata/properties"/>
    <ds:schemaRef ds:uri="http://www.w3.org/XML/1998/namespace"/>
    <ds:schemaRef ds:uri="http://purl.org/dc/terms/"/>
    <ds:schemaRef ds:uri="16c05727-aa75-4e4a-9b5f-8a80a1165891"/>
    <ds:schemaRef ds:uri="http://purl.org/dc/dcmitype/"/>
    <ds:schemaRef ds:uri="71af3243-3dd4-4a8d-8c0d-dd76da1f02a5"/>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19C9275B-1E7E-409A-9467-302622C468D2}">
  <ds:schemaRefs>
    <ds:schemaRef ds:uri="http://schemas.microsoft.com/sharepoint/v3/contenttype/forms"/>
  </ds:schemaRefs>
</ds:datastoreItem>
</file>

<file path=customXml/itemProps3.xml><?xml version="1.0" encoding="utf-8"?>
<ds:datastoreItem xmlns:ds="http://schemas.openxmlformats.org/officeDocument/2006/customXml" ds:itemID="{38E52988-C458-4121-9BF8-864CDB291D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TM04033925[[fn=Droplet]]</Template>
  <TotalTime>278</TotalTime>
  <Words>1800</Words>
  <Application>Microsoft Office PowerPoint</Application>
  <PresentationFormat>Widescreen</PresentationFormat>
  <Paragraphs>109</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Aptos</vt:lpstr>
      <vt:lpstr>Arial</vt:lpstr>
      <vt:lpstr>Calibri</vt:lpstr>
      <vt:lpstr>Sagona</vt:lpstr>
      <vt:lpstr>Times New Roman</vt:lpstr>
      <vt:lpstr>Tw Cen MT</vt:lpstr>
      <vt:lpstr>Droplet</vt:lpstr>
      <vt:lpstr>Medical Monitoring Tort Remedy Advance Level:</vt:lpstr>
      <vt:lpstr>SPEAKERS</vt:lpstr>
      <vt:lpstr>A. The mechanics of building a pfoa medical monitoring program budget</vt:lpstr>
      <vt:lpstr>PowerPoint Presentation</vt:lpstr>
      <vt:lpstr>PowerPoint Presentation</vt:lpstr>
      <vt:lpstr>b. Adding an epidemiological component up front</vt:lpstr>
      <vt:lpstr>c. Matching a dynamic malady with dynamically evolving program – science advisory panel</vt:lpstr>
      <vt:lpstr>d. Nuts and bolts of administration, many call that administration mechanics</vt:lpstr>
      <vt:lpstr>PowerPoint Presentation</vt:lpstr>
      <vt:lpstr>PowerPoint Presentation</vt:lpstr>
      <vt:lpstr>E. PLAN ahead to administer to out-of-area claimants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Monitoring Tort Remedy Advance Level:</dc:title>
  <dc:creator>Edith Ingram</dc:creator>
  <cp:lastModifiedBy>Edith Ingram</cp:lastModifiedBy>
  <cp:revision>14</cp:revision>
  <cp:lastPrinted>2024-06-10T19:25:17Z</cp:lastPrinted>
  <dcterms:created xsi:type="dcterms:W3CDTF">2024-06-10T17:00:06Z</dcterms:created>
  <dcterms:modified xsi:type="dcterms:W3CDTF">2024-06-10T21:38:37Z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