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9"/>
  </p:notesMasterIdLst>
  <p:sldIdLst>
    <p:sldId id="291" r:id="rId2"/>
    <p:sldId id="256" r:id="rId3"/>
    <p:sldId id="294" r:id="rId4"/>
    <p:sldId id="259" r:id="rId5"/>
    <p:sldId id="293" r:id="rId6"/>
    <p:sldId id="296" r:id="rId7"/>
    <p:sldId id="260" r:id="rId8"/>
    <p:sldId id="284" r:id="rId9"/>
    <p:sldId id="283" r:id="rId10"/>
    <p:sldId id="261" r:id="rId11"/>
    <p:sldId id="285" r:id="rId12"/>
    <p:sldId id="263" r:id="rId13"/>
    <p:sldId id="264" r:id="rId14"/>
    <p:sldId id="286" r:id="rId15"/>
    <p:sldId id="265" r:id="rId16"/>
    <p:sldId id="266" r:id="rId17"/>
    <p:sldId id="287" r:id="rId18"/>
    <p:sldId id="267" r:id="rId19"/>
    <p:sldId id="288" r:id="rId20"/>
    <p:sldId id="289" r:id="rId21"/>
    <p:sldId id="269" r:id="rId22"/>
    <p:sldId id="270" r:id="rId23"/>
    <p:sldId id="271" r:id="rId24"/>
    <p:sldId id="272" r:id="rId25"/>
    <p:sldId id="273" r:id="rId26"/>
    <p:sldId id="274" r:id="rId27"/>
    <p:sldId id="290" r:id="rId28"/>
    <p:sldId id="275" r:id="rId29"/>
    <p:sldId id="276" r:id="rId30"/>
    <p:sldId id="277" r:id="rId31"/>
    <p:sldId id="278" r:id="rId32"/>
    <p:sldId id="279" r:id="rId33"/>
    <p:sldId id="295" r:id="rId34"/>
    <p:sldId id="280" r:id="rId35"/>
    <p:sldId id="281" r:id="rId36"/>
    <p:sldId id="282" r:id="rId37"/>
    <p:sldId id="29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0" autoAdjust="0"/>
    <p:restoredTop sz="94694"/>
  </p:normalViewPr>
  <p:slideViewPr>
    <p:cSldViewPr snapToGrid="0">
      <p:cViewPr>
        <p:scale>
          <a:sx n="110" d="100"/>
          <a:sy n="110" d="100"/>
        </p:scale>
        <p:origin x="1072"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F6DA85-0AB8-45D1-968D-EA64A13F9FD6}" type="datetimeFigureOut">
              <a:rPr lang="en-US" smtClean="0"/>
              <a:t>4/22/24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1CAB2C-987E-4CE0-833C-BE420E795E8A}" type="slidenum">
              <a:rPr lang="en-US" smtClean="0"/>
              <a:t>‹#›</a:t>
            </a:fld>
            <a:endParaRPr lang="en-US" dirty="0"/>
          </a:p>
        </p:txBody>
      </p:sp>
    </p:spTree>
    <p:extLst>
      <p:ext uri="{BB962C8B-B14F-4D97-AF65-F5344CB8AC3E}">
        <p14:creationId xmlns:p14="http://schemas.microsoft.com/office/powerpoint/2010/main" val="151582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2516B-CF0D-12EB-8587-75837252D0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A515E1-45C0-B07F-6BCC-09C23AF94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29C7F-3E40-C808-2B75-378727733D9E}"/>
              </a:ext>
            </a:extLst>
          </p:cNvPr>
          <p:cNvSpPr>
            <a:spLocks noGrp="1"/>
          </p:cNvSpPr>
          <p:nvPr>
            <p:ph type="dt" sz="half" idx="10"/>
          </p:nvPr>
        </p:nvSpPr>
        <p:spPr/>
        <p:txBody>
          <a:bodyPr/>
          <a:lstStyle/>
          <a:p>
            <a:fld id="{D6F74090-16BE-4277-8A16-C6D156D34115}" type="datetime1">
              <a:rPr lang="en-US" smtClean="0"/>
              <a:t>4/22/24</a:t>
            </a:fld>
            <a:endParaRPr lang="en-US" dirty="0"/>
          </a:p>
        </p:txBody>
      </p:sp>
      <p:sp>
        <p:nvSpPr>
          <p:cNvPr id="5" name="Footer Placeholder 4">
            <a:extLst>
              <a:ext uri="{FF2B5EF4-FFF2-40B4-BE49-F238E27FC236}">
                <a16:creationId xmlns:a16="http://schemas.microsoft.com/office/drawing/2014/main" id="{A71C9211-3701-EFE7-8FEE-D7E415383C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B1D885-9306-4DC6-79CC-5B1D7C2B5E9F}"/>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8424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A584-6118-6EF0-508E-0045B0EC49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F67645-ABA1-67C9-A63C-31958C396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4DDCC-2F5A-C537-989B-53B3738A4C75}"/>
              </a:ext>
            </a:extLst>
          </p:cNvPr>
          <p:cNvSpPr>
            <a:spLocks noGrp="1"/>
          </p:cNvSpPr>
          <p:nvPr>
            <p:ph type="dt" sz="half" idx="10"/>
          </p:nvPr>
        </p:nvSpPr>
        <p:spPr/>
        <p:txBody>
          <a:bodyPr/>
          <a:lstStyle/>
          <a:p>
            <a:fld id="{116F185E-81D4-4D0C-B6FD-D963CB10DEF2}" type="datetime1">
              <a:rPr lang="en-US" smtClean="0"/>
              <a:t>4/22/24</a:t>
            </a:fld>
            <a:endParaRPr lang="en-US" dirty="0"/>
          </a:p>
        </p:txBody>
      </p:sp>
      <p:sp>
        <p:nvSpPr>
          <p:cNvPr id="5" name="Footer Placeholder 4">
            <a:extLst>
              <a:ext uri="{FF2B5EF4-FFF2-40B4-BE49-F238E27FC236}">
                <a16:creationId xmlns:a16="http://schemas.microsoft.com/office/drawing/2014/main" id="{394B07CC-F939-8271-E6EA-D076E67FC8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41FB8B-C089-1B78-9D15-2737BDE36C68}"/>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116149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871AC-4B24-7AB5-9EC4-5ED210B35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41F8A-4317-89BD-955A-25E346DB96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B4259-F1FF-B051-4C0B-A0E616498AA2}"/>
              </a:ext>
            </a:extLst>
          </p:cNvPr>
          <p:cNvSpPr>
            <a:spLocks noGrp="1"/>
          </p:cNvSpPr>
          <p:nvPr>
            <p:ph type="dt" sz="half" idx="10"/>
          </p:nvPr>
        </p:nvSpPr>
        <p:spPr/>
        <p:txBody>
          <a:bodyPr/>
          <a:lstStyle/>
          <a:p>
            <a:fld id="{9078FF1F-535A-4491-B30D-699FC9B5A2FA}" type="datetime1">
              <a:rPr lang="en-US" smtClean="0"/>
              <a:t>4/22/24</a:t>
            </a:fld>
            <a:endParaRPr lang="en-US" dirty="0"/>
          </a:p>
        </p:txBody>
      </p:sp>
      <p:sp>
        <p:nvSpPr>
          <p:cNvPr id="5" name="Footer Placeholder 4">
            <a:extLst>
              <a:ext uri="{FF2B5EF4-FFF2-40B4-BE49-F238E27FC236}">
                <a16:creationId xmlns:a16="http://schemas.microsoft.com/office/drawing/2014/main" id="{CBC16F22-6103-F99A-726C-3E8B64BC69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B86BB2-EF90-5AB7-40A0-580CB44ED126}"/>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429352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D58D-DBAF-4E1C-C481-9936B1051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35D880-B157-9363-886E-F6BC13D3D1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CD624-34EF-840F-D5CB-7142D90BE0F6}"/>
              </a:ext>
            </a:extLst>
          </p:cNvPr>
          <p:cNvSpPr>
            <a:spLocks noGrp="1"/>
          </p:cNvSpPr>
          <p:nvPr>
            <p:ph type="dt" sz="half" idx="10"/>
          </p:nvPr>
        </p:nvSpPr>
        <p:spPr/>
        <p:txBody>
          <a:bodyPr/>
          <a:lstStyle/>
          <a:p>
            <a:fld id="{3BAB48CE-7420-428F-A52D-4C24086638B9}" type="datetime1">
              <a:rPr lang="en-US" smtClean="0"/>
              <a:t>4/22/24</a:t>
            </a:fld>
            <a:endParaRPr lang="en-US" dirty="0"/>
          </a:p>
        </p:txBody>
      </p:sp>
      <p:sp>
        <p:nvSpPr>
          <p:cNvPr id="5" name="Footer Placeholder 4">
            <a:extLst>
              <a:ext uri="{FF2B5EF4-FFF2-40B4-BE49-F238E27FC236}">
                <a16:creationId xmlns:a16="http://schemas.microsoft.com/office/drawing/2014/main" id="{91EFBA72-44E5-CC56-9EAB-163D9FF039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EE15E8-95FE-9586-0B8B-F90D09DD9C5E}"/>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192765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F484-E602-45F3-F736-19F737121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9A4704-6C8D-A7CD-A27B-369C39D307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470400-6551-56CD-73D4-C8C550D2EC26}"/>
              </a:ext>
            </a:extLst>
          </p:cNvPr>
          <p:cNvSpPr>
            <a:spLocks noGrp="1"/>
          </p:cNvSpPr>
          <p:nvPr>
            <p:ph type="dt" sz="half" idx="10"/>
          </p:nvPr>
        </p:nvSpPr>
        <p:spPr/>
        <p:txBody>
          <a:bodyPr/>
          <a:lstStyle/>
          <a:p>
            <a:fld id="{FA95EA22-D56C-4567-9699-DD1251BF987E}" type="datetime1">
              <a:rPr lang="en-US" smtClean="0"/>
              <a:t>4/22/24</a:t>
            </a:fld>
            <a:endParaRPr lang="en-US" dirty="0"/>
          </a:p>
        </p:txBody>
      </p:sp>
      <p:sp>
        <p:nvSpPr>
          <p:cNvPr id="5" name="Footer Placeholder 4">
            <a:extLst>
              <a:ext uri="{FF2B5EF4-FFF2-40B4-BE49-F238E27FC236}">
                <a16:creationId xmlns:a16="http://schemas.microsoft.com/office/drawing/2014/main" id="{E3C26653-0945-A274-AC69-90ACC35656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9D1FD-E697-4215-A55F-A7529C6C3272}"/>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57335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02E3-6D9D-E314-799A-3A91DD70A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811A4E-A2D7-F438-73C5-C64DDB7A82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B21E97-8DBD-CD18-A985-FA09727305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31217B-CF4A-D9FF-B56C-B78BE3F02DB3}"/>
              </a:ext>
            </a:extLst>
          </p:cNvPr>
          <p:cNvSpPr>
            <a:spLocks noGrp="1"/>
          </p:cNvSpPr>
          <p:nvPr>
            <p:ph type="dt" sz="half" idx="10"/>
          </p:nvPr>
        </p:nvSpPr>
        <p:spPr/>
        <p:txBody>
          <a:bodyPr/>
          <a:lstStyle/>
          <a:p>
            <a:fld id="{76EDE8F6-9E2A-4E1B-92DD-685909F23BD7}" type="datetime1">
              <a:rPr lang="en-US" smtClean="0"/>
              <a:t>4/22/24</a:t>
            </a:fld>
            <a:endParaRPr lang="en-US" dirty="0"/>
          </a:p>
        </p:txBody>
      </p:sp>
      <p:sp>
        <p:nvSpPr>
          <p:cNvPr id="6" name="Footer Placeholder 5">
            <a:extLst>
              <a:ext uri="{FF2B5EF4-FFF2-40B4-BE49-F238E27FC236}">
                <a16:creationId xmlns:a16="http://schemas.microsoft.com/office/drawing/2014/main" id="{0443E917-D27F-831B-D014-6EDD1A4AE9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E69C3C-1A8B-4999-2222-BC516F3C2285}"/>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199181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91DD-BE73-2B60-016E-4E16FC5C7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DCD576-B220-73D2-FC56-555A6604A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13ED7-ABDA-CF68-9673-C736BE22A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635EAF-F503-661F-5C27-9152338EEF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150605-3B84-985E-F345-B69F4A7E5C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84A6C-EB73-DD52-33C8-D78F27ADA8B3}"/>
              </a:ext>
            </a:extLst>
          </p:cNvPr>
          <p:cNvSpPr>
            <a:spLocks noGrp="1"/>
          </p:cNvSpPr>
          <p:nvPr>
            <p:ph type="dt" sz="half" idx="10"/>
          </p:nvPr>
        </p:nvSpPr>
        <p:spPr/>
        <p:txBody>
          <a:bodyPr/>
          <a:lstStyle/>
          <a:p>
            <a:fld id="{5FC0AE45-1B88-4B6C-9887-F5F94A54CE1B}" type="datetime1">
              <a:rPr lang="en-US" smtClean="0"/>
              <a:t>4/22/24</a:t>
            </a:fld>
            <a:endParaRPr lang="en-US" dirty="0"/>
          </a:p>
        </p:txBody>
      </p:sp>
      <p:sp>
        <p:nvSpPr>
          <p:cNvPr id="8" name="Footer Placeholder 7">
            <a:extLst>
              <a:ext uri="{FF2B5EF4-FFF2-40B4-BE49-F238E27FC236}">
                <a16:creationId xmlns:a16="http://schemas.microsoft.com/office/drawing/2014/main" id="{E3983630-8458-4124-A818-A6FE29B92E4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17CFF4-6A4E-2A4C-58CA-568486FF627F}"/>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20676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22B00-D880-E51F-1605-2804885F91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03CBC-1640-6074-E27F-20A853104E03}"/>
              </a:ext>
            </a:extLst>
          </p:cNvPr>
          <p:cNvSpPr>
            <a:spLocks noGrp="1"/>
          </p:cNvSpPr>
          <p:nvPr>
            <p:ph type="dt" sz="half" idx="10"/>
          </p:nvPr>
        </p:nvSpPr>
        <p:spPr/>
        <p:txBody>
          <a:bodyPr/>
          <a:lstStyle/>
          <a:p>
            <a:fld id="{75839E12-7DFB-4080-8331-1FD82302ECFD}" type="datetime1">
              <a:rPr lang="en-US" smtClean="0"/>
              <a:t>4/22/24</a:t>
            </a:fld>
            <a:endParaRPr lang="en-US" dirty="0"/>
          </a:p>
        </p:txBody>
      </p:sp>
      <p:sp>
        <p:nvSpPr>
          <p:cNvPr id="4" name="Footer Placeholder 3">
            <a:extLst>
              <a:ext uri="{FF2B5EF4-FFF2-40B4-BE49-F238E27FC236}">
                <a16:creationId xmlns:a16="http://schemas.microsoft.com/office/drawing/2014/main" id="{20FC8A88-05CD-A70F-1635-73753C92E1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8288AE-C46D-C095-069C-852BC5AD366D}"/>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117380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B0C5C0-E9A5-646E-2A9D-B96B87E48B88}"/>
              </a:ext>
            </a:extLst>
          </p:cNvPr>
          <p:cNvSpPr>
            <a:spLocks noGrp="1"/>
          </p:cNvSpPr>
          <p:nvPr>
            <p:ph type="dt" sz="half" idx="10"/>
          </p:nvPr>
        </p:nvSpPr>
        <p:spPr/>
        <p:txBody>
          <a:bodyPr/>
          <a:lstStyle/>
          <a:p>
            <a:fld id="{7C7DCEB0-7B1F-4D99-826B-048D752252E9}" type="datetime1">
              <a:rPr lang="en-US" smtClean="0"/>
              <a:t>4/22/24</a:t>
            </a:fld>
            <a:endParaRPr lang="en-US" dirty="0"/>
          </a:p>
        </p:txBody>
      </p:sp>
      <p:sp>
        <p:nvSpPr>
          <p:cNvPr id="3" name="Footer Placeholder 2">
            <a:extLst>
              <a:ext uri="{FF2B5EF4-FFF2-40B4-BE49-F238E27FC236}">
                <a16:creationId xmlns:a16="http://schemas.microsoft.com/office/drawing/2014/main" id="{616F1982-88D2-101E-C997-EAAD5E176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320333-80DD-7641-3072-188C55BE6784}"/>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32861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D208-9B05-FADD-1DE8-31638787D1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6233B-B19B-D2C3-6200-A5B64DED34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8CB702-8830-2EAB-6657-4F1539076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588734-8447-5094-BB3D-EF8028736FD7}"/>
              </a:ext>
            </a:extLst>
          </p:cNvPr>
          <p:cNvSpPr>
            <a:spLocks noGrp="1"/>
          </p:cNvSpPr>
          <p:nvPr>
            <p:ph type="dt" sz="half" idx="10"/>
          </p:nvPr>
        </p:nvSpPr>
        <p:spPr/>
        <p:txBody>
          <a:bodyPr/>
          <a:lstStyle/>
          <a:p>
            <a:fld id="{D54EA0A1-D034-42D5-AB51-DB5B962399FE}" type="datetime1">
              <a:rPr lang="en-US" smtClean="0"/>
              <a:t>4/22/24</a:t>
            </a:fld>
            <a:endParaRPr lang="en-US" dirty="0"/>
          </a:p>
        </p:txBody>
      </p:sp>
      <p:sp>
        <p:nvSpPr>
          <p:cNvPr id="6" name="Footer Placeholder 5">
            <a:extLst>
              <a:ext uri="{FF2B5EF4-FFF2-40B4-BE49-F238E27FC236}">
                <a16:creationId xmlns:a16="http://schemas.microsoft.com/office/drawing/2014/main" id="{7DDD84F6-C6B6-89B6-649A-F6BD731A4C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277ADF-EF43-103F-30D7-0FDFF191DC6F}"/>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347006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5FB5-DEEE-405C-66D9-A95B5C93F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DBBC2F-EC7A-6A8E-0733-58D670838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7678D77-0F3E-1ED3-5DF6-4FB306BF8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0CFAA-B398-0CAC-73EC-D5F51E636F2D}"/>
              </a:ext>
            </a:extLst>
          </p:cNvPr>
          <p:cNvSpPr>
            <a:spLocks noGrp="1"/>
          </p:cNvSpPr>
          <p:nvPr>
            <p:ph type="dt" sz="half" idx="10"/>
          </p:nvPr>
        </p:nvSpPr>
        <p:spPr/>
        <p:txBody>
          <a:bodyPr/>
          <a:lstStyle/>
          <a:p>
            <a:fld id="{B8842FCA-BBA2-4013-BF00-516971BEADD1}" type="datetime1">
              <a:rPr lang="en-US" smtClean="0"/>
              <a:t>4/22/24</a:t>
            </a:fld>
            <a:endParaRPr lang="en-US" dirty="0"/>
          </a:p>
        </p:txBody>
      </p:sp>
      <p:sp>
        <p:nvSpPr>
          <p:cNvPr id="6" name="Footer Placeholder 5">
            <a:extLst>
              <a:ext uri="{FF2B5EF4-FFF2-40B4-BE49-F238E27FC236}">
                <a16:creationId xmlns:a16="http://schemas.microsoft.com/office/drawing/2014/main" id="{9C06D620-22CB-227B-4B31-F04E7BD9CE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15D858-8BC8-57CF-87D4-8A6DB30EB808}"/>
              </a:ext>
            </a:extLst>
          </p:cNvPr>
          <p:cNvSpPr>
            <a:spLocks noGrp="1"/>
          </p:cNvSpPr>
          <p:nvPr>
            <p:ph type="sldNum" sz="quarter" idx="12"/>
          </p:nvPr>
        </p:nvSpPr>
        <p:spPr/>
        <p:txBody>
          <a:bodyPr/>
          <a:lstStyle/>
          <a:p>
            <a:fld id="{4A5F6FE7-FE69-4565-AEEA-C6A318A25770}" type="slidenum">
              <a:rPr lang="en-US" smtClean="0"/>
              <a:t>‹#›</a:t>
            </a:fld>
            <a:endParaRPr lang="en-US" dirty="0"/>
          </a:p>
        </p:txBody>
      </p:sp>
    </p:spTree>
    <p:extLst>
      <p:ext uri="{BB962C8B-B14F-4D97-AF65-F5344CB8AC3E}">
        <p14:creationId xmlns:p14="http://schemas.microsoft.com/office/powerpoint/2010/main" val="397278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10F409-1CD3-E4B0-76E0-B8657CF3F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4D92A3-2339-193B-7027-2485ACCDDA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C51C8-113D-767F-92D6-FE8F7B024A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BB5087-7803-418B-900B-6ED84A0CD797}" type="datetime1">
              <a:rPr lang="en-US" smtClean="0"/>
              <a:t>4/22/24</a:t>
            </a:fld>
            <a:endParaRPr lang="en-US" dirty="0"/>
          </a:p>
        </p:txBody>
      </p:sp>
      <p:sp>
        <p:nvSpPr>
          <p:cNvPr id="5" name="Footer Placeholder 4">
            <a:extLst>
              <a:ext uri="{FF2B5EF4-FFF2-40B4-BE49-F238E27FC236}">
                <a16:creationId xmlns:a16="http://schemas.microsoft.com/office/drawing/2014/main" id="{AC5F56A5-E2C3-9D24-E7BA-6A04BECD9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27DECD4-5AEE-5ED5-7303-584A36336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5F6FE7-FE69-4565-AEEA-C6A318A25770}" type="slidenum">
              <a:rPr lang="en-US" smtClean="0"/>
              <a:t>‹#›</a:t>
            </a:fld>
            <a:endParaRPr lang="en-US" dirty="0"/>
          </a:p>
        </p:txBody>
      </p:sp>
    </p:spTree>
    <p:extLst>
      <p:ext uri="{BB962C8B-B14F-4D97-AF65-F5344CB8AC3E}">
        <p14:creationId xmlns:p14="http://schemas.microsoft.com/office/powerpoint/2010/main" val="3465931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slideLayout" Target="../slideLayouts/slideLayout6.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image" Target="../media/image2.jpg"/><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6DF552-82DE-5612-8E1D-090070554C4F}"/>
              </a:ext>
            </a:extLst>
          </p:cNvPr>
          <p:cNvSpPr>
            <a:spLocks noGrp="1"/>
          </p:cNvSpPr>
          <p:nvPr>
            <p:ph type="sldNum" sz="quarter" idx="12"/>
          </p:nvPr>
        </p:nvSpPr>
        <p:spPr/>
        <p:txBody>
          <a:bodyPr/>
          <a:lstStyle/>
          <a:p>
            <a:fld id="{4A5F6FE7-FE69-4565-AEEA-C6A318A25770}" type="slidenum">
              <a:rPr lang="en-US" smtClean="0"/>
              <a:t>1</a:t>
            </a:fld>
            <a:endParaRPr lang="en-US" dirty="0"/>
          </a:p>
        </p:txBody>
      </p:sp>
      <p:pic>
        <p:nvPicPr>
          <p:cNvPr id="4" name="Picture 3" descr="A blue and white logo&#10;&#10;Description automatically generated">
            <a:extLst>
              <a:ext uri="{FF2B5EF4-FFF2-40B4-BE49-F238E27FC236}">
                <a16:creationId xmlns:a16="http://schemas.microsoft.com/office/drawing/2014/main" id="{9B43AC33-9002-02E5-E869-6BEF3E8F6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805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083BC4-CA3B-5CFA-36B2-E547C32A1D25}"/>
              </a:ext>
            </a:extLst>
          </p:cNvPr>
          <p:cNvSpPr>
            <a:spLocks noGrp="1"/>
          </p:cNvSpPr>
          <p:nvPr>
            <p:ph type="sldNum" sz="quarter" idx="12"/>
          </p:nvPr>
        </p:nvSpPr>
        <p:spPr/>
        <p:txBody>
          <a:bodyPr/>
          <a:lstStyle/>
          <a:p>
            <a:fld id="{4A5F6FE7-FE69-4565-AEEA-C6A318A25770}" type="slidenum">
              <a:rPr lang="en-US" smtClean="0"/>
              <a:t>10</a:t>
            </a:fld>
            <a:endParaRPr lang="en-US" dirty="0"/>
          </a:p>
        </p:txBody>
      </p:sp>
      <p:sp>
        <p:nvSpPr>
          <p:cNvPr id="3" name="TextBox 2">
            <a:extLst>
              <a:ext uri="{FF2B5EF4-FFF2-40B4-BE49-F238E27FC236}">
                <a16:creationId xmlns:a16="http://schemas.microsoft.com/office/drawing/2014/main" id="{BEBDA154-B20D-7E4B-DBB7-CEEC3D4EB0DB}"/>
              </a:ext>
            </a:extLst>
          </p:cNvPr>
          <p:cNvSpPr txBox="1"/>
          <p:nvPr/>
        </p:nvSpPr>
        <p:spPr>
          <a:xfrm>
            <a:off x="1362456" y="1667661"/>
            <a:ext cx="9732264" cy="4207370"/>
          </a:xfrm>
          <a:prstGeom prst="rect">
            <a:avLst/>
          </a:prstGeom>
          <a:noFill/>
        </p:spPr>
        <p:txBody>
          <a:bodyPr wrap="square" rtlCol="0">
            <a:spAutoFit/>
          </a:bodyPr>
          <a:lstStyle/>
          <a:p>
            <a:pPr>
              <a:lnSpc>
                <a:spcPct val="150000"/>
              </a:lnSpc>
            </a:pPr>
            <a:r>
              <a:rPr lang="en-US" dirty="0"/>
              <a:t>	</a:t>
            </a:r>
          </a:p>
          <a:p>
            <a:pPr marL="285750" indent="-285750">
              <a:lnSpc>
                <a:spcPct val="150000"/>
              </a:lnSpc>
              <a:buFont typeface="Arial" panose="020B0604020202020204" pitchFamily="34" charset="0"/>
              <a:buChar char="•"/>
            </a:pPr>
            <a:r>
              <a:rPr lang="en-US" dirty="0"/>
              <a:t>A plane loaded with Vietnamese orphans to be adopted in America crashed, resulting in cabin decompression and neurological disorders, known as Minimal Brain Dysfunction (MBD), in the children. </a:t>
            </a:r>
          </a:p>
          <a:p>
            <a:pPr marL="285750" indent="-285750">
              <a:lnSpc>
                <a:spcPct val="150000"/>
              </a:lnSpc>
              <a:buFont typeface="Arial" panose="020B0604020202020204" pitchFamily="34" charset="0"/>
              <a:buChar char="•"/>
            </a:pPr>
            <a:r>
              <a:rPr lang="en-US" dirty="0"/>
              <a:t>Lockheed argued that tort law in the District of Columbia did not recognize a cause of action for diagnostic exams.  </a:t>
            </a:r>
          </a:p>
          <a:p>
            <a:pPr marL="285750" indent="-285750">
              <a:lnSpc>
                <a:spcPct val="150000"/>
              </a:lnSpc>
              <a:buFont typeface="Arial" panose="020B0604020202020204" pitchFamily="34" charset="0"/>
              <a:buChar char="•"/>
            </a:pPr>
            <a:r>
              <a:rPr lang="en-US" dirty="0"/>
              <a:t>The Court ignored Lockheed's argument and established a half-million-dollar fund to conduct long-term brain exams of the children to determine if they were hurt.</a:t>
            </a:r>
          </a:p>
          <a:p>
            <a:pPr>
              <a:lnSpc>
                <a:spcPct val="150000"/>
              </a:lnSpc>
            </a:pPr>
            <a:endParaRPr lang="en-US" dirty="0"/>
          </a:p>
          <a:p>
            <a:pPr>
              <a:lnSpc>
                <a:spcPct val="150000"/>
              </a:lnSpc>
            </a:pPr>
            <a:endParaRPr lang="en-US" u="sng" dirty="0"/>
          </a:p>
        </p:txBody>
      </p:sp>
      <p:sp>
        <p:nvSpPr>
          <p:cNvPr id="4" name="Title 1">
            <a:extLst>
              <a:ext uri="{FF2B5EF4-FFF2-40B4-BE49-F238E27FC236}">
                <a16:creationId xmlns:a16="http://schemas.microsoft.com/office/drawing/2014/main" id="{44AD8225-3160-F91D-1100-A3DB9F337610}"/>
              </a:ext>
            </a:extLst>
          </p:cNvPr>
          <p:cNvSpPr txBox="1">
            <a:spLocks/>
          </p:cNvSpPr>
          <p:nvPr/>
        </p:nvSpPr>
        <p:spPr>
          <a:xfrm>
            <a:off x="1179576" y="657010"/>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t>Friends of All Children v. Lockheed </a:t>
            </a:r>
          </a:p>
        </p:txBody>
      </p:sp>
      <p:pic>
        <p:nvPicPr>
          <p:cNvPr id="6" name="Picture 5" descr="Close up view of platelets in the blood">
            <a:extLst>
              <a:ext uri="{FF2B5EF4-FFF2-40B4-BE49-F238E27FC236}">
                <a16:creationId xmlns:a16="http://schemas.microsoft.com/office/drawing/2014/main" id="{6BFFEA6E-4370-CFA1-D862-60E15E334C19}"/>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799285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083BC4-CA3B-5CFA-36B2-E547C32A1D25}"/>
              </a:ext>
            </a:extLst>
          </p:cNvPr>
          <p:cNvSpPr>
            <a:spLocks noGrp="1"/>
          </p:cNvSpPr>
          <p:nvPr>
            <p:ph type="sldNum" sz="quarter" idx="12"/>
          </p:nvPr>
        </p:nvSpPr>
        <p:spPr/>
        <p:txBody>
          <a:bodyPr/>
          <a:lstStyle/>
          <a:p>
            <a:fld id="{4A5F6FE7-FE69-4565-AEEA-C6A318A25770}" type="slidenum">
              <a:rPr lang="en-US" smtClean="0"/>
              <a:t>11</a:t>
            </a:fld>
            <a:endParaRPr lang="en-US" dirty="0"/>
          </a:p>
        </p:txBody>
      </p:sp>
      <p:sp>
        <p:nvSpPr>
          <p:cNvPr id="3" name="TextBox 2">
            <a:extLst>
              <a:ext uri="{FF2B5EF4-FFF2-40B4-BE49-F238E27FC236}">
                <a16:creationId xmlns:a16="http://schemas.microsoft.com/office/drawing/2014/main" id="{BEBDA154-B20D-7E4B-DBB7-CEEC3D4EB0DB}"/>
              </a:ext>
            </a:extLst>
          </p:cNvPr>
          <p:cNvSpPr txBox="1"/>
          <p:nvPr/>
        </p:nvSpPr>
        <p:spPr>
          <a:xfrm>
            <a:off x="1321257" y="955409"/>
            <a:ext cx="8915400" cy="1477328"/>
          </a:xfrm>
          <a:prstGeom prst="rect">
            <a:avLst/>
          </a:prstGeom>
          <a:noFill/>
        </p:spPr>
        <p:txBody>
          <a:bodyPr wrap="square" rtlCol="0">
            <a:spAutoFit/>
          </a:bodyPr>
          <a:lstStyle/>
          <a:p>
            <a:r>
              <a:rPr lang="en-US" dirty="0"/>
              <a:t>	</a:t>
            </a:r>
          </a:p>
          <a:p>
            <a:pPr algn="just"/>
            <a:endParaRPr lang="en-US" dirty="0"/>
          </a:p>
          <a:p>
            <a:pPr algn="just"/>
            <a:r>
              <a:rPr lang="en-US" dirty="0"/>
              <a:t>The District of Columbia Circuit Court upheld the District Court's decision, with the following two quotes being frequently cited to justify the tort:</a:t>
            </a:r>
          </a:p>
          <a:p>
            <a:endParaRPr lang="en-US" u="sng" dirty="0"/>
          </a:p>
        </p:txBody>
      </p:sp>
      <p:sp>
        <p:nvSpPr>
          <p:cNvPr id="5" name="TextBox 4">
            <a:extLst>
              <a:ext uri="{FF2B5EF4-FFF2-40B4-BE49-F238E27FC236}">
                <a16:creationId xmlns:a16="http://schemas.microsoft.com/office/drawing/2014/main" id="{541DFCF4-D39B-5854-8E4D-EFB5CC86BD7C}"/>
              </a:ext>
            </a:extLst>
          </p:cNvPr>
          <p:cNvSpPr txBox="1"/>
          <p:nvPr/>
        </p:nvSpPr>
        <p:spPr>
          <a:xfrm>
            <a:off x="2718816" y="2432737"/>
            <a:ext cx="7517841" cy="3693319"/>
          </a:xfrm>
          <a:prstGeom prst="rect">
            <a:avLst/>
          </a:prstGeom>
          <a:solidFill>
            <a:schemeClr val="bg1">
              <a:lumMod val="95000"/>
            </a:schemeClr>
          </a:solidFill>
        </p:spPr>
        <p:txBody>
          <a:bodyPr wrap="square" rtlCol="0">
            <a:spAutoFit/>
          </a:bodyPr>
          <a:lstStyle/>
          <a:p>
            <a:pPr algn="ctr"/>
            <a:r>
              <a:rPr lang="en-US" dirty="0"/>
              <a:t>"Jones is knocked down by a motorbike when Smith is riding through a red light. Jones lands on his head with some force. Understandably shaken, Jones enters a hospital where doctors recommend that he undergo a battery of tests to determine whether he has suffered any internal head injuries. The tests prove negative, but Jones sues Smith solely for what turns out to be substantial costs of the diagnostic examinations.”</a:t>
            </a:r>
          </a:p>
          <a:p>
            <a:pPr algn="ctr"/>
            <a:endParaRPr lang="en-US" dirty="0"/>
          </a:p>
          <a:p>
            <a:pPr algn="ctr"/>
            <a:r>
              <a:rPr lang="en-US" dirty="0"/>
              <a:t>"It is difficult to dispute that an individual has an interest in avoiding expensive diagnostic examinations just as he or she has an interest in avoiding physical injury.  When a defendant negligently invades this interest, the injury to which is neither speculative nor resistant to proof, it is elementary that the defendant should make the plaintiff whole by paying for the examinations." </a:t>
            </a:r>
          </a:p>
        </p:txBody>
      </p:sp>
      <p:sp>
        <p:nvSpPr>
          <p:cNvPr id="4" name="Title 1">
            <a:extLst>
              <a:ext uri="{FF2B5EF4-FFF2-40B4-BE49-F238E27FC236}">
                <a16:creationId xmlns:a16="http://schemas.microsoft.com/office/drawing/2014/main" id="{44AD8225-3160-F91D-1100-A3DB9F337610}"/>
              </a:ext>
            </a:extLst>
          </p:cNvPr>
          <p:cNvSpPr txBox="1">
            <a:spLocks/>
          </p:cNvSpPr>
          <p:nvPr/>
        </p:nvSpPr>
        <p:spPr>
          <a:xfrm>
            <a:off x="1313688" y="662459"/>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t>Friends of All Children v. Lockheed </a:t>
            </a:r>
          </a:p>
        </p:txBody>
      </p:sp>
      <p:pic>
        <p:nvPicPr>
          <p:cNvPr id="6" name="Picture 5" descr="Close up view of platelets in the blood">
            <a:extLst>
              <a:ext uri="{FF2B5EF4-FFF2-40B4-BE49-F238E27FC236}">
                <a16:creationId xmlns:a16="http://schemas.microsoft.com/office/drawing/2014/main" id="{C7498EE5-1745-2399-4978-BFD98326E1E6}"/>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428090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E0D879-EF82-DC7D-65C9-E983FA4127E8}"/>
              </a:ext>
            </a:extLst>
          </p:cNvPr>
          <p:cNvSpPr>
            <a:spLocks noGrp="1"/>
          </p:cNvSpPr>
          <p:nvPr>
            <p:ph type="sldNum" sz="quarter" idx="12"/>
          </p:nvPr>
        </p:nvSpPr>
        <p:spPr/>
        <p:txBody>
          <a:bodyPr/>
          <a:lstStyle/>
          <a:p>
            <a:fld id="{4A5F6FE7-FE69-4565-AEEA-C6A318A25770}" type="slidenum">
              <a:rPr lang="en-US" smtClean="0"/>
              <a:t>12</a:t>
            </a:fld>
            <a:endParaRPr lang="en-US" dirty="0"/>
          </a:p>
        </p:txBody>
      </p:sp>
      <p:sp>
        <p:nvSpPr>
          <p:cNvPr id="8" name="TextBox 7">
            <a:extLst>
              <a:ext uri="{FF2B5EF4-FFF2-40B4-BE49-F238E27FC236}">
                <a16:creationId xmlns:a16="http://schemas.microsoft.com/office/drawing/2014/main" id="{68623AFE-4EA8-85C2-4BBF-FC619997DF06}"/>
              </a:ext>
            </a:extLst>
          </p:cNvPr>
          <p:cNvSpPr txBox="1"/>
          <p:nvPr/>
        </p:nvSpPr>
        <p:spPr>
          <a:xfrm>
            <a:off x="1135464" y="1119197"/>
            <a:ext cx="10218336" cy="1477328"/>
          </a:xfrm>
          <a:prstGeom prst="rect">
            <a:avLst/>
          </a:prstGeom>
          <a:noFill/>
        </p:spPr>
        <p:txBody>
          <a:bodyPr wrap="square" rtlCol="0">
            <a:spAutoFit/>
          </a:bodyPr>
          <a:lstStyle/>
          <a:p>
            <a:r>
              <a:rPr lang="en-US" dirty="0"/>
              <a:t>The second most famous medical monitoring case is </a:t>
            </a:r>
            <a:r>
              <a:rPr lang="en-US" b="1" i="1" dirty="0"/>
              <a:t>Ayers v. Jackson Township</a:t>
            </a:r>
            <a:r>
              <a:rPr lang="en-US" dirty="0"/>
              <a:t>,  a classic community toxic tort medical monitoring case. Here, a township in New Jersey contaminated water with toxic pollutants reaching into an aquifer from the township landfill.  In finding that the residents were entitled to the cost of medical surveillance based upon enhanced risk of disease as a result of exposure to the toxic chemicals, the New Jersey Supreme Court held:</a:t>
            </a:r>
          </a:p>
        </p:txBody>
      </p:sp>
      <p:sp>
        <p:nvSpPr>
          <p:cNvPr id="14" name="TextBox 13">
            <a:extLst>
              <a:ext uri="{FF2B5EF4-FFF2-40B4-BE49-F238E27FC236}">
                <a16:creationId xmlns:a16="http://schemas.microsoft.com/office/drawing/2014/main" id="{58C8FD5A-A3FE-19C3-6603-564C7960BFE7}"/>
              </a:ext>
            </a:extLst>
          </p:cNvPr>
          <p:cNvSpPr txBox="1"/>
          <p:nvPr/>
        </p:nvSpPr>
        <p:spPr>
          <a:xfrm>
            <a:off x="1915700" y="2754439"/>
            <a:ext cx="8657864" cy="3693319"/>
          </a:xfrm>
          <a:prstGeom prst="rect">
            <a:avLst/>
          </a:prstGeom>
          <a:solidFill>
            <a:schemeClr val="bg1">
              <a:lumMod val="95000"/>
            </a:schemeClr>
          </a:solidFill>
        </p:spPr>
        <p:txBody>
          <a:bodyPr wrap="square" rtlCol="0">
            <a:spAutoFit/>
          </a:bodyPr>
          <a:lstStyle/>
          <a:p>
            <a:pPr algn="ctr"/>
            <a:r>
              <a:rPr lang="en-US" dirty="0"/>
              <a:t>"That the cost of medical surveillance is a compensable item of damages where the proofs demonstrate, through reliable expert testimony predicated upon the significance and extent of exposure to chemicals, the toxicity of the chemicals, the seriousness of the diseases for which individuals are at risk, the relative increase in the chance of onset of disease in those exposed, and the value of early diagnosis, that such surveillance to monitor the effect of exposure to toxic chemicals is reasonable and necessary.  The medical surveillance claim seeks reimbursement for the specific dollar costs of periodic examinations that are medically necessary notwithstanding the fact that the extent of plaintiffs' impaired health is unquantified.</a:t>
            </a:r>
          </a:p>
          <a:p>
            <a:pPr algn="ctr"/>
            <a:endParaRPr lang="en-US" dirty="0"/>
          </a:p>
          <a:p>
            <a:pPr algn="ctr"/>
            <a:r>
              <a:rPr lang="en-US" dirty="0"/>
              <a:t>We find that the proofs in this case were sufficient to support the trial court's decision to submit the medical surveillance issue to the jury, and were sufficient to support the jury's verdict.”</a:t>
            </a:r>
          </a:p>
        </p:txBody>
      </p:sp>
      <p:sp>
        <p:nvSpPr>
          <p:cNvPr id="3" name="Title 1">
            <a:extLst>
              <a:ext uri="{FF2B5EF4-FFF2-40B4-BE49-F238E27FC236}">
                <a16:creationId xmlns:a16="http://schemas.microsoft.com/office/drawing/2014/main" id="{9E3859C3-AFB0-32CE-200E-DD7A78AACC1F}"/>
              </a:ext>
            </a:extLst>
          </p:cNvPr>
          <p:cNvSpPr txBox="1">
            <a:spLocks/>
          </p:cNvSpPr>
          <p:nvPr/>
        </p:nvSpPr>
        <p:spPr>
          <a:xfrm>
            <a:off x="1169988" y="643670"/>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t>Ayers v. Jackson Township</a:t>
            </a:r>
          </a:p>
        </p:txBody>
      </p:sp>
      <p:pic>
        <p:nvPicPr>
          <p:cNvPr id="4" name="Picture 3" descr="Close up view of platelets in the blood">
            <a:extLst>
              <a:ext uri="{FF2B5EF4-FFF2-40B4-BE49-F238E27FC236}">
                <a16:creationId xmlns:a16="http://schemas.microsoft.com/office/drawing/2014/main" id="{CA55D5C5-A499-7CFC-E98E-D6C4BA9854B7}"/>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33001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EB8EE-7C20-ABE5-D76B-48CE057F5F1B}"/>
              </a:ext>
            </a:extLst>
          </p:cNvPr>
          <p:cNvSpPr>
            <a:spLocks noGrp="1"/>
          </p:cNvSpPr>
          <p:nvPr>
            <p:ph type="sldNum" sz="quarter" idx="12"/>
          </p:nvPr>
        </p:nvSpPr>
        <p:spPr/>
        <p:txBody>
          <a:bodyPr/>
          <a:lstStyle/>
          <a:p>
            <a:fld id="{4A5F6FE7-FE69-4565-AEEA-C6A318A25770}" type="slidenum">
              <a:rPr lang="en-US" smtClean="0"/>
              <a:t>13</a:t>
            </a:fld>
            <a:endParaRPr lang="en-US" dirty="0"/>
          </a:p>
        </p:txBody>
      </p:sp>
      <p:sp>
        <p:nvSpPr>
          <p:cNvPr id="3" name="TextBox 2">
            <a:extLst>
              <a:ext uri="{FF2B5EF4-FFF2-40B4-BE49-F238E27FC236}">
                <a16:creationId xmlns:a16="http://schemas.microsoft.com/office/drawing/2014/main" id="{7290285F-677A-3A85-944C-724752690E38}"/>
              </a:ext>
            </a:extLst>
          </p:cNvPr>
          <p:cNvSpPr txBox="1"/>
          <p:nvPr/>
        </p:nvSpPr>
        <p:spPr>
          <a:xfrm>
            <a:off x="1350264" y="1908250"/>
            <a:ext cx="10218336" cy="33763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In noting that </a:t>
            </a:r>
            <a:r>
              <a:rPr lang="en-US" b="1" dirty="0"/>
              <a:t>medical monitoring does not adjudicate personal injury claims </a:t>
            </a:r>
            <a:r>
              <a:rPr lang="en-US" dirty="0"/>
              <a:t>and allows the medical monitoring claimants to reserve them for the future, the New Jersey Court blessed the "discovery" rule for toxic tort related statutes of limitation.  </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dirty="0"/>
              <a:t>This construction of the relevant statute of limitations works hand-in-glove with medical monitoring, allowing a claimant who discovers that he or she is sicker later still to file a claim for personal injury in the Courts.</a:t>
            </a:r>
          </a:p>
          <a:p>
            <a:pPr>
              <a:lnSpc>
                <a:spcPct val="150000"/>
              </a:lnSpc>
            </a:pPr>
            <a:endParaRPr lang="en-US" dirty="0"/>
          </a:p>
        </p:txBody>
      </p:sp>
      <p:sp>
        <p:nvSpPr>
          <p:cNvPr id="4" name="Title 1">
            <a:extLst>
              <a:ext uri="{FF2B5EF4-FFF2-40B4-BE49-F238E27FC236}">
                <a16:creationId xmlns:a16="http://schemas.microsoft.com/office/drawing/2014/main" id="{23716332-CFFE-3FB8-A9B7-FE866927C0C3}"/>
              </a:ext>
            </a:extLst>
          </p:cNvPr>
          <p:cNvSpPr txBox="1">
            <a:spLocks/>
          </p:cNvSpPr>
          <p:nvPr/>
        </p:nvSpPr>
        <p:spPr>
          <a:xfrm>
            <a:off x="1350264" y="738988"/>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i="1" dirty="0"/>
              <a:t>Ayers v. Jackson Township</a:t>
            </a:r>
          </a:p>
        </p:txBody>
      </p:sp>
      <p:pic>
        <p:nvPicPr>
          <p:cNvPr id="5" name="Picture 4" descr="Close up view of platelets in the blood">
            <a:extLst>
              <a:ext uri="{FF2B5EF4-FFF2-40B4-BE49-F238E27FC236}">
                <a16:creationId xmlns:a16="http://schemas.microsoft.com/office/drawing/2014/main" id="{01C28348-F06F-FA18-6711-C570A705F3C0}"/>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6816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9EB8EE-7C20-ABE5-D76B-48CE057F5F1B}"/>
              </a:ext>
            </a:extLst>
          </p:cNvPr>
          <p:cNvSpPr>
            <a:spLocks noGrp="1"/>
          </p:cNvSpPr>
          <p:nvPr>
            <p:ph type="sldNum" sz="quarter" idx="12"/>
          </p:nvPr>
        </p:nvSpPr>
        <p:spPr/>
        <p:txBody>
          <a:bodyPr/>
          <a:lstStyle/>
          <a:p>
            <a:fld id="{4A5F6FE7-FE69-4565-AEEA-C6A318A25770}" type="slidenum">
              <a:rPr lang="en-US" smtClean="0"/>
              <a:t>14</a:t>
            </a:fld>
            <a:endParaRPr lang="en-US" dirty="0"/>
          </a:p>
        </p:txBody>
      </p:sp>
      <p:sp>
        <p:nvSpPr>
          <p:cNvPr id="3" name="TextBox 2">
            <a:extLst>
              <a:ext uri="{FF2B5EF4-FFF2-40B4-BE49-F238E27FC236}">
                <a16:creationId xmlns:a16="http://schemas.microsoft.com/office/drawing/2014/main" id="{7290285F-677A-3A85-944C-724752690E38}"/>
              </a:ext>
            </a:extLst>
          </p:cNvPr>
          <p:cNvSpPr txBox="1"/>
          <p:nvPr/>
        </p:nvSpPr>
        <p:spPr>
          <a:xfrm>
            <a:off x="1341120" y="309038"/>
            <a:ext cx="9915144" cy="5847755"/>
          </a:xfrm>
          <a:prstGeom prst="rect">
            <a:avLst/>
          </a:prstGeom>
          <a:noFill/>
        </p:spPr>
        <p:txBody>
          <a:bodyPr wrap="square" rtlCol="0">
            <a:spAutoFit/>
          </a:bodyPr>
          <a:lstStyle/>
          <a:p>
            <a:endParaRPr lang="en-US" sz="2000" dirty="0"/>
          </a:p>
          <a:p>
            <a:r>
              <a:rPr lang="en-US" sz="2800" b="1" dirty="0"/>
              <a:t>The evolution of this tort is not different from the creation of negligence law during the industrial revolution in England.  </a:t>
            </a:r>
          </a:p>
          <a:p>
            <a:endParaRPr lang="en-US" b="1" dirty="0"/>
          </a:p>
          <a:p>
            <a:r>
              <a:rPr lang="en-US" b="1" dirty="0"/>
              <a:t>Prior to the industrial revolution, English tort law was limited to intentional harm.  </a:t>
            </a:r>
            <a:br>
              <a:rPr lang="en-US" b="1" dirty="0"/>
            </a:br>
            <a:r>
              <a:rPr lang="en-US" dirty="0"/>
              <a:t>However, as people began to live closer together, factories were created and modes of transportation became increasingly dangerous, and a duty of care in negligence was invented to adjust the law of torts to factual reality.</a:t>
            </a:r>
          </a:p>
          <a:p>
            <a:endParaRPr lang="en-US" dirty="0"/>
          </a:p>
          <a:p>
            <a:r>
              <a:rPr lang="en-US" b="1" dirty="0"/>
              <a:t>Arguably, the same is occurring or should occur with medical monitoring.  </a:t>
            </a:r>
            <a:br>
              <a:rPr lang="en-US" b="1" dirty="0"/>
            </a:br>
            <a:r>
              <a:rPr lang="en-US" dirty="0"/>
              <a:t>We, as lawyers, devote much of our practice to latent injuries in our current society, from toxic chemicals, pharmaceutical drugs and other human created substances or products.   Thus, tort law may need to accommodate these changes, if it is to continue to maintain its role of adjudicating disputes resulting in injury or potential injury.</a:t>
            </a:r>
            <a:br>
              <a:rPr lang="en-US" sz="1600" dirty="0"/>
            </a:br>
            <a:endParaRPr lang="en-US" sz="1600" dirty="0"/>
          </a:p>
          <a:p>
            <a:pPr algn="r"/>
            <a:r>
              <a:rPr lang="en-US" sz="2800" b="1" dirty="0"/>
              <a:t>Fifty years from now there may be ubiquitous medical monitoring with the holistic approach we advance or no medical monitoring at all.</a:t>
            </a:r>
          </a:p>
        </p:txBody>
      </p:sp>
      <p:pic>
        <p:nvPicPr>
          <p:cNvPr id="5" name="Picture 4" descr="Close up view of platelets in the blood">
            <a:extLst>
              <a:ext uri="{FF2B5EF4-FFF2-40B4-BE49-F238E27FC236}">
                <a16:creationId xmlns:a16="http://schemas.microsoft.com/office/drawing/2014/main" id="{340F981E-EEB1-9399-E62B-D548F2714E4D}"/>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21874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9436E0F5-9E12-EDB7-719B-C6304DB5FDAD}"/>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686294"/>
            <a:ext cx="10515600" cy="1325563"/>
          </a:xfrm>
        </p:spPr>
        <p:txBody>
          <a:bodyPr/>
          <a:lstStyle/>
          <a:p>
            <a:pPr algn="ctr"/>
            <a:r>
              <a:rPr lang="en-US" b="1" dirty="0">
                <a:solidFill>
                  <a:schemeClr val="bg1"/>
                </a:solidFill>
              </a:rPr>
              <a:t>An Ideal Case Study</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15</a:t>
            </a:fld>
            <a:endParaRPr lang="en-US" dirty="0"/>
          </a:p>
        </p:txBody>
      </p:sp>
    </p:spTree>
    <p:extLst>
      <p:ext uri="{BB962C8B-B14F-4D97-AF65-F5344CB8AC3E}">
        <p14:creationId xmlns:p14="http://schemas.microsoft.com/office/powerpoint/2010/main" val="3199396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7D3B6F-7F1C-D3C7-1331-9AAB13AC8A1C}"/>
              </a:ext>
            </a:extLst>
          </p:cNvPr>
          <p:cNvSpPr>
            <a:spLocks noGrp="1"/>
          </p:cNvSpPr>
          <p:nvPr>
            <p:ph type="sldNum" sz="quarter" idx="12"/>
          </p:nvPr>
        </p:nvSpPr>
        <p:spPr/>
        <p:txBody>
          <a:bodyPr/>
          <a:lstStyle/>
          <a:p>
            <a:fld id="{4A5F6FE7-FE69-4565-AEEA-C6A318A25770}" type="slidenum">
              <a:rPr lang="en-US" smtClean="0"/>
              <a:t>16</a:t>
            </a:fld>
            <a:endParaRPr lang="en-US" dirty="0"/>
          </a:p>
        </p:txBody>
      </p:sp>
      <p:sp>
        <p:nvSpPr>
          <p:cNvPr id="3" name="TextBox 2">
            <a:extLst>
              <a:ext uri="{FF2B5EF4-FFF2-40B4-BE49-F238E27FC236}">
                <a16:creationId xmlns:a16="http://schemas.microsoft.com/office/drawing/2014/main" id="{2DD5CA18-A852-82C2-4B1A-C6CFA819B69B}"/>
              </a:ext>
            </a:extLst>
          </p:cNvPr>
          <p:cNvSpPr txBox="1"/>
          <p:nvPr/>
        </p:nvSpPr>
        <p:spPr>
          <a:xfrm>
            <a:off x="1135464" y="612844"/>
            <a:ext cx="10218336" cy="5586145"/>
          </a:xfrm>
          <a:prstGeom prst="rect">
            <a:avLst/>
          </a:prstGeom>
          <a:noFill/>
        </p:spPr>
        <p:txBody>
          <a:bodyPr wrap="square" rtlCol="0">
            <a:spAutoFit/>
          </a:bodyPr>
          <a:lstStyle/>
          <a:p>
            <a:r>
              <a:rPr lang="en-US" sz="2800" b="1" dirty="0"/>
              <a:t>Fernald, Ohio Uranium Plant Medical Monitoring Program </a:t>
            </a: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r>
              <a:rPr lang="en-US" dirty="0"/>
              <a:t>A classic case with all the ideal elements for a successful medical monitoring program, except paying claimants if they get sick later.</a:t>
            </a:r>
          </a:p>
          <a:p>
            <a:pPr marL="285750" indent="-285750">
              <a:lnSpc>
                <a:spcPct val="150000"/>
              </a:lnSpc>
              <a:buFont typeface="Arial" panose="020B0604020202020204" pitchFamily="34" charset="0"/>
              <a:buChar char="•"/>
            </a:pPr>
            <a:r>
              <a:rPr lang="en-US" dirty="0"/>
              <a:t>11,000 people were exposed to radiation in uranium dust from a plant that converted uranium ore to metal for use in nuclear plants and for nuclear weapons but had no apparent physical injury.</a:t>
            </a:r>
          </a:p>
          <a:p>
            <a:pPr marL="285750" indent="-285750">
              <a:lnSpc>
                <a:spcPct val="150000"/>
              </a:lnSpc>
              <a:buFont typeface="Arial" panose="020B0604020202020204" pitchFamily="34" charset="0"/>
              <a:buChar char="•"/>
            </a:pPr>
            <a:r>
              <a:rPr lang="en-US" dirty="0"/>
              <a:t>There was a $78M settlement fund for a medical monitoring program. </a:t>
            </a:r>
          </a:p>
          <a:p>
            <a:pPr marL="285750" indent="-285750">
              <a:lnSpc>
                <a:spcPct val="150000"/>
              </a:lnSpc>
              <a:buFont typeface="Arial" panose="020B0604020202020204" pitchFamily="34" charset="0"/>
              <a:buChar char="•"/>
            </a:pPr>
            <a:r>
              <a:rPr lang="en-US" dirty="0"/>
              <a:t>Detailed testing was conducted, and many people discovered that they had latent diseases in time to cure them. </a:t>
            </a:r>
          </a:p>
          <a:p>
            <a:pPr marL="285750" indent="-285750">
              <a:lnSpc>
                <a:spcPct val="150000"/>
              </a:lnSpc>
              <a:buFont typeface="Arial" panose="020B0604020202020204" pitchFamily="34" charset="0"/>
              <a:buChar char="•"/>
            </a:pPr>
            <a:r>
              <a:rPr lang="en-US" dirty="0"/>
              <a:t>In addition, the population actually became healthier because people had medical check ups and took the doctors' advice.  </a:t>
            </a:r>
          </a:p>
          <a:p>
            <a:pPr marL="285750" indent="-285750">
              <a:lnSpc>
                <a:spcPct val="150000"/>
              </a:lnSpc>
              <a:buFont typeface="Arial" panose="020B0604020202020204" pitchFamily="34" charset="0"/>
              <a:buChar char="•"/>
            </a:pPr>
            <a:r>
              <a:rPr lang="en-US" dirty="0"/>
              <a:t>Turn out was the highest reported for any medical monitoring case.</a:t>
            </a:r>
          </a:p>
          <a:p>
            <a:endParaRPr lang="en-US" sz="1600" dirty="0"/>
          </a:p>
          <a:p>
            <a:r>
              <a:rPr lang="en-US" sz="1600" dirty="0"/>
              <a:t>	</a:t>
            </a:r>
          </a:p>
        </p:txBody>
      </p:sp>
      <p:pic>
        <p:nvPicPr>
          <p:cNvPr id="4" name="Picture 3" descr="Close up view of platelets in the blood">
            <a:extLst>
              <a:ext uri="{FF2B5EF4-FFF2-40B4-BE49-F238E27FC236}">
                <a16:creationId xmlns:a16="http://schemas.microsoft.com/office/drawing/2014/main" id="{DD8F2C76-27A6-CA1E-0565-647351980680}"/>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34369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7D3B6F-7F1C-D3C7-1331-9AAB13AC8A1C}"/>
              </a:ext>
            </a:extLst>
          </p:cNvPr>
          <p:cNvSpPr>
            <a:spLocks noGrp="1"/>
          </p:cNvSpPr>
          <p:nvPr>
            <p:ph type="sldNum" sz="quarter" idx="12"/>
          </p:nvPr>
        </p:nvSpPr>
        <p:spPr/>
        <p:txBody>
          <a:bodyPr/>
          <a:lstStyle/>
          <a:p>
            <a:fld id="{4A5F6FE7-FE69-4565-AEEA-C6A318A25770}" type="slidenum">
              <a:rPr lang="en-US" smtClean="0"/>
              <a:t>17</a:t>
            </a:fld>
            <a:endParaRPr lang="en-US" dirty="0"/>
          </a:p>
        </p:txBody>
      </p:sp>
      <p:sp>
        <p:nvSpPr>
          <p:cNvPr id="3" name="TextBox 2">
            <a:extLst>
              <a:ext uri="{FF2B5EF4-FFF2-40B4-BE49-F238E27FC236}">
                <a16:creationId xmlns:a16="http://schemas.microsoft.com/office/drawing/2014/main" id="{2DD5CA18-A852-82C2-4B1A-C6CFA819B69B}"/>
              </a:ext>
            </a:extLst>
          </p:cNvPr>
          <p:cNvSpPr txBox="1"/>
          <p:nvPr/>
        </p:nvSpPr>
        <p:spPr>
          <a:xfrm>
            <a:off x="1135464" y="928646"/>
            <a:ext cx="10218336" cy="5427704"/>
          </a:xfrm>
          <a:prstGeom prst="rect">
            <a:avLst/>
          </a:prstGeom>
          <a:noFill/>
        </p:spPr>
        <p:txBody>
          <a:bodyPr wrap="square" rtlCol="0">
            <a:spAutoFit/>
          </a:bodyPr>
          <a:lstStyle/>
          <a:p>
            <a:pPr>
              <a:lnSpc>
                <a:spcPct val="130000"/>
              </a:lnSpc>
            </a:pPr>
            <a:endParaRPr lang="en-US" sz="1600" dirty="0"/>
          </a:p>
          <a:p>
            <a:pPr>
              <a:lnSpc>
                <a:spcPct val="130000"/>
              </a:lnSpc>
            </a:pPr>
            <a:r>
              <a:rPr lang="en-US" sz="2000" b="1" dirty="0"/>
              <a:t>Rationale for Medical Monitoring</a:t>
            </a:r>
          </a:p>
          <a:p>
            <a:pPr>
              <a:lnSpc>
                <a:spcPct val="130000"/>
              </a:lnSpc>
            </a:pPr>
            <a:endParaRPr lang="en-US" sz="1600" dirty="0"/>
          </a:p>
          <a:p>
            <a:pPr marL="285750" indent="-285750">
              <a:lnSpc>
                <a:spcPct val="130000"/>
              </a:lnSpc>
              <a:buFont typeface="Arial" panose="020B0604020202020204" pitchFamily="34" charset="0"/>
              <a:buChar char="•"/>
            </a:pPr>
            <a:r>
              <a:rPr lang="en-US" dirty="0"/>
              <a:t>The nearby residents' emotional distress was related primarily to the potential harmful health effects resulting from plant environmental releases.  </a:t>
            </a:r>
          </a:p>
          <a:p>
            <a:pPr marL="285750" indent="-285750">
              <a:lnSpc>
                <a:spcPct val="130000"/>
              </a:lnSpc>
              <a:buFont typeface="Arial" panose="020B0604020202020204" pitchFamily="34" charset="0"/>
              <a:buChar char="•"/>
            </a:pPr>
            <a:r>
              <a:rPr lang="en-US" dirty="0"/>
              <a:t>An annual medical monitoring program to identify disease if present or to reassure those claimants found to be healthy was one way to mitigate the emotional distress suffered by class members.  </a:t>
            </a:r>
          </a:p>
          <a:p>
            <a:pPr marL="285750" indent="-285750">
              <a:lnSpc>
                <a:spcPct val="130000"/>
              </a:lnSpc>
              <a:buFont typeface="Arial" panose="020B0604020202020204" pitchFamily="34" charset="0"/>
              <a:buChar char="•"/>
            </a:pPr>
            <a:r>
              <a:rPr lang="en-US" dirty="0"/>
              <a:t>The medical monitoring tests were available, whether harmful health effects occurred or not, thereby mitigating the distress related to uncertainty.  </a:t>
            </a:r>
          </a:p>
          <a:p>
            <a:pPr marL="285750" indent="-285750">
              <a:lnSpc>
                <a:spcPct val="130000"/>
              </a:lnSpc>
              <a:buFont typeface="Arial" panose="020B0604020202020204" pitchFamily="34" charset="0"/>
              <a:buChar char="•"/>
            </a:pPr>
            <a:r>
              <a:rPr lang="en-US" dirty="0"/>
              <a:t>It continues to be one of the largest and most extensive medical  monitoring programs in the country.</a:t>
            </a:r>
          </a:p>
          <a:p>
            <a:pPr marL="285750" indent="-285750">
              <a:lnSpc>
                <a:spcPct val="130000"/>
              </a:lnSpc>
              <a:buFont typeface="Arial" panose="020B0604020202020204" pitchFamily="34" charset="0"/>
              <a:buChar char="•"/>
            </a:pPr>
            <a:r>
              <a:rPr lang="en-US" dirty="0"/>
              <a:t>The program focused on testing that had the most potential to improve subsequent health without regard to whether those conditions were potentially related to exposures to hazards from the plant.</a:t>
            </a:r>
          </a:p>
          <a:p>
            <a:pPr marL="285750" indent="-285750">
              <a:lnSpc>
                <a:spcPct val="130000"/>
              </a:lnSpc>
              <a:buFont typeface="Arial" panose="020B0604020202020204" pitchFamily="34" charset="0"/>
              <a:buChar char="•"/>
            </a:pPr>
            <a:r>
              <a:rPr lang="en-US" dirty="0"/>
              <a:t>By contrast, most medical monitoring programs try to match the testing regimen with the expected etiology of the toxin or harmful nature of a product.</a:t>
            </a:r>
          </a:p>
        </p:txBody>
      </p:sp>
      <p:sp>
        <p:nvSpPr>
          <p:cNvPr id="5" name="TextBox 4">
            <a:extLst>
              <a:ext uri="{FF2B5EF4-FFF2-40B4-BE49-F238E27FC236}">
                <a16:creationId xmlns:a16="http://schemas.microsoft.com/office/drawing/2014/main" id="{812C2056-F66A-3A8D-FAB1-8C18A71CB8C2}"/>
              </a:ext>
            </a:extLst>
          </p:cNvPr>
          <p:cNvSpPr txBox="1"/>
          <p:nvPr/>
        </p:nvSpPr>
        <p:spPr>
          <a:xfrm>
            <a:off x="1135464" y="600652"/>
            <a:ext cx="10218336" cy="523220"/>
          </a:xfrm>
          <a:prstGeom prst="rect">
            <a:avLst/>
          </a:prstGeom>
          <a:noFill/>
        </p:spPr>
        <p:txBody>
          <a:bodyPr wrap="square">
            <a:spAutoFit/>
          </a:bodyPr>
          <a:lstStyle/>
          <a:p>
            <a:r>
              <a:rPr lang="en-US" sz="2800" b="1" dirty="0"/>
              <a:t>Fernald, Ohio Uranium Plant Medical Monitoring Program </a:t>
            </a:r>
            <a:endParaRPr lang="en-US" sz="2800" dirty="0"/>
          </a:p>
        </p:txBody>
      </p:sp>
      <p:pic>
        <p:nvPicPr>
          <p:cNvPr id="6" name="Picture 5" descr="Close up view of platelets in the blood">
            <a:extLst>
              <a:ext uri="{FF2B5EF4-FFF2-40B4-BE49-F238E27FC236}">
                <a16:creationId xmlns:a16="http://schemas.microsoft.com/office/drawing/2014/main" id="{1343EC29-9368-2B1A-FD16-25BCA3836022}"/>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68862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75E5-8EDF-A314-1B6E-84FDB34048DF}"/>
              </a:ext>
            </a:extLst>
          </p:cNvPr>
          <p:cNvSpPr>
            <a:spLocks noGrp="1"/>
          </p:cNvSpPr>
          <p:nvPr>
            <p:ph type="sldNum" sz="quarter" idx="12"/>
          </p:nvPr>
        </p:nvSpPr>
        <p:spPr/>
        <p:txBody>
          <a:bodyPr/>
          <a:lstStyle/>
          <a:p>
            <a:fld id="{4A5F6FE7-FE69-4565-AEEA-C6A318A25770}" type="slidenum">
              <a:rPr lang="en-US" smtClean="0"/>
              <a:t>18</a:t>
            </a:fld>
            <a:endParaRPr lang="en-US" dirty="0"/>
          </a:p>
        </p:txBody>
      </p:sp>
      <p:sp>
        <p:nvSpPr>
          <p:cNvPr id="3" name="TextBox 2">
            <a:extLst>
              <a:ext uri="{FF2B5EF4-FFF2-40B4-BE49-F238E27FC236}">
                <a16:creationId xmlns:a16="http://schemas.microsoft.com/office/drawing/2014/main" id="{908912CD-4A21-78B5-B398-6B88885329D5}"/>
              </a:ext>
            </a:extLst>
          </p:cNvPr>
          <p:cNvSpPr txBox="1"/>
          <p:nvPr/>
        </p:nvSpPr>
        <p:spPr>
          <a:xfrm>
            <a:off x="1135464" y="1868620"/>
            <a:ext cx="9849528" cy="3785652"/>
          </a:xfrm>
          <a:prstGeom prst="rect">
            <a:avLst/>
          </a:prstGeom>
          <a:noFill/>
        </p:spPr>
        <p:txBody>
          <a:bodyPr wrap="square" rtlCol="0">
            <a:spAutoFit/>
          </a:bodyPr>
          <a:lstStyle/>
          <a:p>
            <a:r>
              <a:rPr lang="en-US" sz="2000" b="1" dirty="0"/>
              <a:t>Rationale for Medical Monitoring (continued)</a:t>
            </a:r>
          </a:p>
          <a:p>
            <a:endParaRPr lang="en-US" sz="1600" b="1" dirty="0"/>
          </a:p>
          <a:p>
            <a:pPr marL="285750" indent="-285750">
              <a:lnSpc>
                <a:spcPct val="150000"/>
              </a:lnSpc>
              <a:buFont typeface="Arial" panose="020B0604020202020204" pitchFamily="34" charset="0"/>
              <a:buChar char="•"/>
            </a:pPr>
            <a:r>
              <a:rPr lang="en-US" dirty="0"/>
              <a:t>In legal terms the benefit to the claimants was indirect.  The rationale was that health screening and health promotion activities for common health conditions would balance or offset those exposure-related harms that could not be mitigated.</a:t>
            </a:r>
          </a:p>
          <a:p>
            <a:pPr marL="285750" indent="-285750">
              <a:lnSpc>
                <a:spcPct val="150000"/>
              </a:lnSpc>
              <a:buFont typeface="Arial" panose="020B0604020202020204" pitchFamily="34" charset="0"/>
              <a:buChar char="•"/>
            </a:pPr>
            <a:r>
              <a:rPr lang="en-US" dirty="0"/>
              <a:t>The medical monitoring program was administered by the University of Cincinnati.</a:t>
            </a:r>
          </a:p>
          <a:p>
            <a:pPr marL="285750" indent="-285750">
              <a:lnSpc>
                <a:spcPct val="150000"/>
              </a:lnSpc>
              <a:buFont typeface="Arial" panose="020B0604020202020204" pitchFamily="34" charset="0"/>
              <a:buChar char="•"/>
            </a:pPr>
            <a:r>
              <a:rPr lang="en-US" dirty="0"/>
              <a:t>Surprisingly, 9,700, of the 11,000 eligible claimants, or 88%, participated.  </a:t>
            </a:r>
          </a:p>
          <a:p>
            <a:pPr marL="285750" indent="-285750">
              <a:lnSpc>
                <a:spcPct val="150000"/>
              </a:lnSpc>
              <a:buFont typeface="Arial" panose="020B0604020202020204" pitchFamily="34" charset="0"/>
              <a:buChar char="•"/>
            </a:pPr>
            <a:r>
              <a:rPr lang="en-US" dirty="0"/>
              <a:t>A medical monitoring settlement is fortunate if half of the claimants participate, with a third sometimes being the case.</a:t>
            </a:r>
            <a:endParaRPr lang="en-US" sz="1500" dirty="0"/>
          </a:p>
          <a:p>
            <a:r>
              <a:rPr lang="en-US" sz="1500" dirty="0"/>
              <a:t>	</a:t>
            </a:r>
          </a:p>
        </p:txBody>
      </p:sp>
      <p:sp>
        <p:nvSpPr>
          <p:cNvPr id="4" name="TextBox 3">
            <a:extLst>
              <a:ext uri="{FF2B5EF4-FFF2-40B4-BE49-F238E27FC236}">
                <a16:creationId xmlns:a16="http://schemas.microsoft.com/office/drawing/2014/main" id="{BCDA9D3A-B8A5-5150-77FD-97092E0359CA}"/>
              </a:ext>
            </a:extLst>
          </p:cNvPr>
          <p:cNvSpPr txBox="1"/>
          <p:nvPr/>
        </p:nvSpPr>
        <p:spPr>
          <a:xfrm>
            <a:off x="1135464" y="600652"/>
            <a:ext cx="10218336" cy="523220"/>
          </a:xfrm>
          <a:prstGeom prst="rect">
            <a:avLst/>
          </a:prstGeom>
          <a:noFill/>
        </p:spPr>
        <p:txBody>
          <a:bodyPr wrap="square">
            <a:spAutoFit/>
          </a:bodyPr>
          <a:lstStyle/>
          <a:p>
            <a:r>
              <a:rPr lang="en-US" sz="2800" b="1" dirty="0"/>
              <a:t>Fernald, Ohio Uranium Plant Medical Monitoring Program </a:t>
            </a:r>
            <a:endParaRPr lang="en-US" sz="2800" dirty="0"/>
          </a:p>
        </p:txBody>
      </p:sp>
      <p:pic>
        <p:nvPicPr>
          <p:cNvPr id="5" name="Picture 4" descr="Close up view of platelets in the blood">
            <a:extLst>
              <a:ext uri="{FF2B5EF4-FFF2-40B4-BE49-F238E27FC236}">
                <a16:creationId xmlns:a16="http://schemas.microsoft.com/office/drawing/2014/main" id="{608CD377-2248-1BF1-E9A4-5804D2D6DAFC}"/>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186461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75E5-8EDF-A314-1B6E-84FDB34048DF}"/>
              </a:ext>
            </a:extLst>
          </p:cNvPr>
          <p:cNvSpPr>
            <a:spLocks noGrp="1"/>
          </p:cNvSpPr>
          <p:nvPr>
            <p:ph type="sldNum" sz="quarter" idx="12"/>
          </p:nvPr>
        </p:nvSpPr>
        <p:spPr/>
        <p:txBody>
          <a:bodyPr/>
          <a:lstStyle/>
          <a:p>
            <a:fld id="{4A5F6FE7-FE69-4565-AEEA-C6A318A25770}" type="slidenum">
              <a:rPr lang="en-US" smtClean="0"/>
              <a:t>19</a:t>
            </a:fld>
            <a:endParaRPr lang="en-US" dirty="0"/>
          </a:p>
        </p:txBody>
      </p:sp>
      <p:sp>
        <p:nvSpPr>
          <p:cNvPr id="3" name="TextBox 2">
            <a:extLst>
              <a:ext uri="{FF2B5EF4-FFF2-40B4-BE49-F238E27FC236}">
                <a16:creationId xmlns:a16="http://schemas.microsoft.com/office/drawing/2014/main" id="{908912CD-4A21-78B5-B398-6B88885329D5}"/>
              </a:ext>
            </a:extLst>
          </p:cNvPr>
          <p:cNvSpPr txBox="1"/>
          <p:nvPr/>
        </p:nvSpPr>
        <p:spPr>
          <a:xfrm>
            <a:off x="1135464" y="1272695"/>
            <a:ext cx="10495704" cy="4739759"/>
          </a:xfrm>
          <a:prstGeom prst="rect">
            <a:avLst/>
          </a:prstGeom>
          <a:noFill/>
        </p:spPr>
        <p:txBody>
          <a:bodyPr wrap="square" rtlCol="0">
            <a:spAutoFit/>
          </a:bodyPr>
          <a:lstStyle/>
          <a:p>
            <a:endParaRPr lang="en-US" sz="1500" dirty="0"/>
          </a:p>
          <a:p>
            <a:r>
              <a:rPr lang="en-US" sz="2000" b="1" dirty="0"/>
              <a:t>(Unforeseen) Health Benefits For The Participant Population</a:t>
            </a:r>
          </a:p>
          <a:p>
            <a:endParaRPr lang="en-US" sz="1500" dirty="0"/>
          </a:p>
          <a:p>
            <a:pPr marL="285750" indent="-285750">
              <a:buFont typeface="Arial" panose="020B0604020202020204" pitchFamily="34" charset="0"/>
              <a:buChar char="•"/>
            </a:pPr>
            <a:r>
              <a:rPr lang="en-US" dirty="0"/>
              <a:t>By the end of the seventh annual examination cycle, in November 2006, a total of 1,688 "major" adverse health findings for just a 11,000 people, or 15% of the population, had been made as a result of the medical monitoring examinations.  </a:t>
            </a:r>
          </a:p>
          <a:p>
            <a:pPr marL="285750" indent="-285750">
              <a:buFont typeface="Arial" panose="020B0604020202020204" pitchFamily="34" charset="0"/>
              <a:buChar char="•"/>
            </a:pPr>
            <a:r>
              <a:rPr lang="en-US" dirty="0"/>
              <a:t>The most common "major" finding was diabetes (486 cases). Others include 229 skin cancers, 145 breast cancers, 107 prostate cancers, 41 colon cancers, 38 lung cancers, and 37 urinary system cancers diagnosed as a result of examination findings.  There were 8 cases of leukemia and 7 cases of lymphoma diagnosed as a result of the Program.</a:t>
            </a:r>
          </a:p>
          <a:p>
            <a:pPr marL="285750" indent="-285750">
              <a:buFont typeface="Arial" panose="020B0604020202020204" pitchFamily="34" charset="0"/>
              <a:buChar char="•"/>
            </a:pPr>
            <a:r>
              <a:rPr lang="en-US" dirty="0"/>
              <a:t>Among those enrolled in the program as adults, life table analysis predicted 947 expected deaths (11%) by 2004, but, in fact, only 705 participants (8%) died.</a:t>
            </a:r>
          </a:p>
          <a:p>
            <a:pPr marL="285750" indent="-285750">
              <a:buFont typeface="Arial" panose="020B0604020202020204" pitchFamily="34" charset="0"/>
              <a:buChar char="•"/>
            </a:pPr>
            <a:r>
              <a:rPr lang="en-US" dirty="0"/>
              <a:t>In addition to improved mortality, there is evidence of reduction in cardiovascular risk factor levels, that may, with time, result in less heart and other cardiovascular diseases. </a:t>
            </a:r>
          </a:p>
          <a:p>
            <a:pPr marL="285750" indent="-285750">
              <a:buFont typeface="Arial" panose="020B0604020202020204" pitchFamily="34" charset="0"/>
              <a:buChar char="•"/>
            </a:pPr>
            <a:r>
              <a:rPr lang="en-US" dirty="0"/>
              <a:t>In adult males who came to at least five of the first seven exams offered, mean total serum cholesterol levels decreased by about 30 mg/dL, across almost all age groups (age group assignment based on age at each exam). The same cholesterol finding was noted in women age &gt;55 years.</a:t>
            </a:r>
          </a:p>
        </p:txBody>
      </p:sp>
      <p:sp>
        <p:nvSpPr>
          <p:cNvPr id="4" name="TextBox 3">
            <a:extLst>
              <a:ext uri="{FF2B5EF4-FFF2-40B4-BE49-F238E27FC236}">
                <a16:creationId xmlns:a16="http://schemas.microsoft.com/office/drawing/2014/main" id="{E845DD68-CA44-17BB-1277-575695C2F907}"/>
              </a:ext>
            </a:extLst>
          </p:cNvPr>
          <p:cNvSpPr txBox="1"/>
          <p:nvPr/>
        </p:nvSpPr>
        <p:spPr>
          <a:xfrm>
            <a:off x="1135464" y="600652"/>
            <a:ext cx="10218336" cy="523220"/>
          </a:xfrm>
          <a:prstGeom prst="rect">
            <a:avLst/>
          </a:prstGeom>
          <a:noFill/>
        </p:spPr>
        <p:txBody>
          <a:bodyPr wrap="square">
            <a:spAutoFit/>
          </a:bodyPr>
          <a:lstStyle/>
          <a:p>
            <a:r>
              <a:rPr lang="en-US" sz="2800" b="1" dirty="0"/>
              <a:t>Fernald, Ohio Uranium Plant Medical Monitoring Program </a:t>
            </a:r>
            <a:endParaRPr lang="en-US" sz="2800" dirty="0"/>
          </a:p>
        </p:txBody>
      </p:sp>
      <p:pic>
        <p:nvPicPr>
          <p:cNvPr id="5" name="Picture 4" descr="Close up view of platelets in the blood">
            <a:extLst>
              <a:ext uri="{FF2B5EF4-FFF2-40B4-BE49-F238E27FC236}">
                <a16:creationId xmlns:a16="http://schemas.microsoft.com/office/drawing/2014/main" id="{A75E81F2-35D7-C320-B14D-9612ED50F192}"/>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362190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view of platelets in the blood">
            <a:extLst>
              <a:ext uri="{FF2B5EF4-FFF2-40B4-BE49-F238E27FC236}">
                <a16:creationId xmlns:a16="http://schemas.microsoft.com/office/drawing/2014/main" id="{FF8C7B7B-7F0B-06D0-BC55-2FF954C22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 y="0"/>
            <a:ext cx="12191359" cy="6858000"/>
          </a:xfrm>
          <a:prstGeom prst="rect">
            <a:avLst/>
          </a:prstGeom>
        </p:spPr>
      </p:pic>
      <p:sp>
        <p:nvSpPr>
          <p:cNvPr id="2" name="Title 1">
            <a:extLst>
              <a:ext uri="{FF2B5EF4-FFF2-40B4-BE49-F238E27FC236}">
                <a16:creationId xmlns:a16="http://schemas.microsoft.com/office/drawing/2014/main" id="{DC9B27A7-FC18-58CC-815C-854A348C9AEA}"/>
              </a:ext>
            </a:extLst>
          </p:cNvPr>
          <p:cNvSpPr>
            <a:spLocks noGrp="1"/>
          </p:cNvSpPr>
          <p:nvPr>
            <p:ph type="ctrTitle"/>
          </p:nvPr>
        </p:nvSpPr>
        <p:spPr>
          <a:xfrm>
            <a:off x="1524000" y="1041400"/>
            <a:ext cx="9144000" cy="2387600"/>
          </a:xfrm>
        </p:spPr>
        <p:txBody>
          <a:bodyPr/>
          <a:lstStyle/>
          <a:p>
            <a:r>
              <a:rPr lang="en-US" b="1" dirty="0">
                <a:solidFill>
                  <a:schemeClr val="bg1"/>
                </a:solidFill>
              </a:rPr>
              <a:t>The Medical Monitoring </a:t>
            </a:r>
            <a:br>
              <a:rPr lang="en-US" b="1" dirty="0">
                <a:solidFill>
                  <a:schemeClr val="bg1"/>
                </a:solidFill>
              </a:rPr>
            </a:br>
            <a:r>
              <a:rPr lang="en-US" b="1" dirty="0">
                <a:solidFill>
                  <a:schemeClr val="bg1"/>
                </a:solidFill>
              </a:rPr>
              <a:t>Tort Remedy</a:t>
            </a:r>
          </a:p>
        </p:txBody>
      </p:sp>
      <p:sp>
        <p:nvSpPr>
          <p:cNvPr id="3" name="Subtitle 2">
            <a:extLst>
              <a:ext uri="{FF2B5EF4-FFF2-40B4-BE49-F238E27FC236}">
                <a16:creationId xmlns:a16="http://schemas.microsoft.com/office/drawing/2014/main" id="{303211F3-F64F-BB6B-EF1B-D280DC668B8E}"/>
              </a:ext>
            </a:extLst>
          </p:cNvPr>
          <p:cNvSpPr>
            <a:spLocks noGrp="1"/>
          </p:cNvSpPr>
          <p:nvPr>
            <p:ph type="subTitle" idx="1"/>
          </p:nvPr>
        </p:nvSpPr>
        <p:spPr>
          <a:xfrm>
            <a:off x="1524000" y="3429000"/>
            <a:ext cx="9144000" cy="2713419"/>
          </a:xfrm>
        </p:spPr>
        <p:txBody>
          <a:bodyPr>
            <a:normAutofit lnSpcReduction="10000"/>
          </a:bodyPr>
          <a:lstStyle/>
          <a:p>
            <a:r>
              <a:rPr lang="en-US" sz="4400" b="1" dirty="0">
                <a:solidFill>
                  <a:schemeClr val="bg1">
                    <a:lumMod val="95000"/>
                  </a:schemeClr>
                </a:solidFill>
              </a:rPr>
              <a:t>Basic Level: Landing the Plane</a:t>
            </a:r>
            <a:endParaRPr lang="en-US" sz="4400" dirty="0">
              <a:solidFill>
                <a:schemeClr val="bg1">
                  <a:lumMod val="95000"/>
                </a:schemeClr>
              </a:solidFill>
            </a:endParaRPr>
          </a:p>
          <a:p>
            <a:endParaRPr lang="en-US" b="1" dirty="0">
              <a:solidFill>
                <a:schemeClr val="bg1"/>
              </a:solidFill>
            </a:endParaRPr>
          </a:p>
          <a:p>
            <a:endParaRPr lang="en-US" sz="2000" dirty="0">
              <a:solidFill>
                <a:schemeClr val="bg1"/>
              </a:solidFill>
            </a:endParaRPr>
          </a:p>
          <a:p>
            <a:pPr algn="r"/>
            <a:r>
              <a:rPr lang="en-US" sz="3500" dirty="0">
                <a:solidFill>
                  <a:schemeClr val="bg1">
                    <a:lumMod val="95000"/>
                  </a:schemeClr>
                </a:solidFill>
              </a:rPr>
              <a:t>Ed Gentle and Katherine A. Benson</a:t>
            </a:r>
          </a:p>
          <a:p>
            <a:pPr algn="r"/>
            <a:r>
              <a:rPr lang="en-US" sz="3500" dirty="0">
                <a:solidFill>
                  <a:schemeClr val="bg1">
                    <a:lumMod val="95000"/>
                  </a:schemeClr>
                </a:solidFill>
              </a:rPr>
              <a:t>April 22, 2024</a:t>
            </a:r>
          </a:p>
        </p:txBody>
      </p:sp>
    </p:spTree>
    <p:extLst>
      <p:ext uri="{BB962C8B-B14F-4D97-AF65-F5344CB8AC3E}">
        <p14:creationId xmlns:p14="http://schemas.microsoft.com/office/powerpoint/2010/main" val="880853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75E5-8EDF-A314-1B6E-84FDB34048DF}"/>
              </a:ext>
            </a:extLst>
          </p:cNvPr>
          <p:cNvSpPr>
            <a:spLocks noGrp="1"/>
          </p:cNvSpPr>
          <p:nvPr>
            <p:ph type="sldNum" sz="quarter" idx="12"/>
          </p:nvPr>
        </p:nvSpPr>
        <p:spPr/>
        <p:txBody>
          <a:bodyPr/>
          <a:lstStyle/>
          <a:p>
            <a:fld id="{4A5F6FE7-FE69-4565-AEEA-C6A318A25770}" type="slidenum">
              <a:rPr lang="en-US" smtClean="0"/>
              <a:t>20</a:t>
            </a:fld>
            <a:endParaRPr lang="en-US" dirty="0"/>
          </a:p>
        </p:txBody>
      </p:sp>
      <p:sp>
        <p:nvSpPr>
          <p:cNvPr id="4" name="TextBox 3">
            <a:extLst>
              <a:ext uri="{FF2B5EF4-FFF2-40B4-BE49-F238E27FC236}">
                <a16:creationId xmlns:a16="http://schemas.microsoft.com/office/drawing/2014/main" id="{E845DD68-CA44-17BB-1277-575695C2F907}"/>
              </a:ext>
            </a:extLst>
          </p:cNvPr>
          <p:cNvSpPr txBox="1"/>
          <p:nvPr/>
        </p:nvSpPr>
        <p:spPr>
          <a:xfrm>
            <a:off x="1135464" y="600652"/>
            <a:ext cx="10218336" cy="523220"/>
          </a:xfrm>
          <a:prstGeom prst="rect">
            <a:avLst/>
          </a:prstGeom>
          <a:noFill/>
        </p:spPr>
        <p:txBody>
          <a:bodyPr wrap="square">
            <a:spAutoFit/>
          </a:bodyPr>
          <a:lstStyle/>
          <a:p>
            <a:r>
              <a:rPr lang="en-US" sz="2800" b="1" dirty="0"/>
              <a:t>Fernald, Ohio Uranium Plant Medical Monitoring Program </a:t>
            </a:r>
            <a:endParaRPr lang="en-US" sz="2800" dirty="0"/>
          </a:p>
        </p:txBody>
      </p:sp>
      <p:sp>
        <p:nvSpPr>
          <p:cNvPr id="5" name="TextBox 4">
            <a:extLst>
              <a:ext uri="{FF2B5EF4-FFF2-40B4-BE49-F238E27FC236}">
                <a16:creationId xmlns:a16="http://schemas.microsoft.com/office/drawing/2014/main" id="{D32157CA-85E4-3C92-4698-4D4FA47E80C5}"/>
              </a:ext>
            </a:extLst>
          </p:cNvPr>
          <p:cNvSpPr txBox="1"/>
          <p:nvPr/>
        </p:nvSpPr>
        <p:spPr>
          <a:xfrm>
            <a:off x="1135464" y="2140410"/>
            <a:ext cx="10218336" cy="3199402"/>
          </a:xfrm>
          <a:prstGeom prst="rect">
            <a:avLst/>
          </a:prstGeom>
          <a:noFill/>
        </p:spPr>
        <p:txBody>
          <a:bodyPr wrap="square" rtlCol="0">
            <a:spAutoFit/>
          </a:bodyPr>
          <a:lstStyle/>
          <a:p>
            <a:r>
              <a:rPr lang="en-US" sz="2000" b="1" dirty="0"/>
              <a:t>Possible Value of the Program as a Research Resource</a:t>
            </a:r>
          </a:p>
          <a:p>
            <a:pPr marL="285750" indent="-285750">
              <a:lnSpc>
                <a:spcPct val="150000"/>
              </a:lnSpc>
              <a:buFont typeface="Arial" panose="020B0604020202020204" pitchFamily="34" charset="0"/>
              <a:buChar char="•"/>
            </a:pPr>
            <a:endParaRPr lang="en-US" sz="1500" dirty="0"/>
          </a:p>
          <a:p>
            <a:pPr marL="285750" indent="-285750">
              <a:lnSpc>
                <a:spcPct val="150000"/>
              </a:lnSpc>
              <a:buFont typeface="Arial" panose="020B0604020202020204" pitchFamily="34" charset="0"/>
              <a:buChar char="•"/>
            </a:pPr>
            <a:r>
              <a:rPr lang="en-US" dirty="0"/>
              <a:t>They put a research component in the deal.  The database and archived biospecimens represent a rich resource for future research of both health effects related to the environmental exposure, and a wide range of non-exposure questions.  </a:t>
            </a:r>
          </a:p>
          <a:p>
            <a:pPr marL="285750" indent="-285750">
              <a:lnSpc>
                <a:spcPct val="150000"/>
              </a:lnSpc>
              <a:buFont typeface="Arial" panose="020B0604020202020204" pitchFamily="34" charset="0"/>
              <a:buChar char="•"/>
            </a:pPr>
            <a:r>
              <a:rPr lang="en-US" dirty="0"/>
              <a:t>For example, risk factor matrices have been developed from questionnaire information, such as a matrix of cumulative cigarette pack-years for all participants, for each calendar year. </a:t>
            </a:r>
          </a:p>
          <a:p>
            <a:pPr marL="285750" indent="-285750">
              <a:lnSpc>
                <a:spcPct val="150000"/>
              </a:lnSpc>
              <a:buFont typeface="Arial" panose="020B0604020202020204" pitchFamily="34" charset="0"/>
              <a:buChar char="•"/>
            </a:pPr>
            <a:r>
              <a:rPr lang="en-US" dirty="0"/>
              <a:t>There are also matrices for family history for each type of cancer for each program participant.</a:t>
            </a:r>
          </a:p>
        </p:txBody>
      </p:sp>
      <p:pic>
        <p:nvPicPr>
          <p:cNvPr id="6" name="Picture 5" descr="Close up view of platelets in the blood">
            <a:extLst>
              <a:ext uri="{FF2B5EF4-FFF2-40B4-BE49-F238E27FC236}">
                <a16:creationId xmlns:a16="http://schemas.microsoft.com/office/drawing/2014/main" id="{70A52F4E-086A-EBEA-9809-7D15CE9E038C}"/>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111976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DAD240E4-C115-3B57-8B6B-0B506D5DD63C}"/>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404941"/>
            <a:ext cx="10515600" cy="1325563"/>
          </a:xfrm>
        </p:spPr>
        <p:txBody>
          <a:bodyPr/>
          <a:lstStyle/>
          <a:p>
            <a:pPr algn="ctr"/>
            <a:r>
              <a:rPr lang="en-US" b="1" dirty="0">
                <a:solidFill>
                  <a:schemeClr val="bg1"/>
                </a:solidFill>
              </a:rPr>
              <a:t>Claimant Medical Monitoring Participation Rates in Two Cases</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21</a:t>
            </a:fld>
            <a:endParaRPr lang="en-US" dirty="0"/>
          </a:p>
        </p:txBody>
      </p:sp>
    </p:spTree>
    <p:extLst>
      <p:ext uri="{BB962C8B-B14F-4D97-AF65-F5344CB8AC3E}">
        <p14:creationId xmlns:p14="http://schemas.microsoft.com/office/powerpoint/2010/main" val="182017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5D010E-0A53-4AB1-A102-863495D43C9E}"/>
              </a:ext>
            </a:extLst>
          </p:cNvPr>
          <p:cNvSpPr>
            <a:spLocks noGrp="1"/>
          </p:cNvSpPr>
          <p:nvPr>
            <p:ph type="sldNum" sz="quarter" idx="12"/>
          </p:nvPr>
        </p:nvSpPr>
        <p:spPr/>
        <p:txBody>
          <a:bodyPr/>
          <a:lstStyle/>
          <a:p>
            <a:fld id="{4A5F6FE7-FE69-4565-AEEA-C6A318A25770}" type="slidenum">
              <a:rPr lang="en-US" smtClean="0"/>
              <a:t>22</a:t>
            </a:fld>
            <a:endParaRPr lang="en-US" dirty="0"/>
          </a:p>
        </p:txBody>
      </p:sp>
      <p:sp>
        <p:nvSpPr>
          <p:cNvPr id="3" name="TextBox 2">
            <a:extLst>
              <a:ext uri="{FF2B5EF4-FFF2-40B4-BE49-F238E27FC236}">
                <a16:creationId xmlns:a16="http://schemas.microsoft.com/office/drawing/2014/main" id="{244BFD83-3CB7-03E6-9608-7CA47F415787}"/>
              </a:ext>
            </a:extLst>
          </p:cNvPr>
          <p:cNvSpPr txBox="1"/>
          <p:nvPr/>
        </p:nvSpPr>
        <p:spPr>
          <a:xfrm>
            <a:off x="1137303" y="552501"/>
            <a:ext cx="10448544" cy="1815882"/>
          </a:xfrm>
          <a:prstGeom prst="rect">
            <a:avLst/>
          </a:prstGeom>
          <a:noFill/>
        </p:spPr>
        <p:txBody>
          <a:bodyPr wrap="square" rtlCol="0">
            <a:spAutoFit/>
          </a:bodyPr>
          <a:lstStyle/>
          <a:p>
            <a:r>
              <a:rPr lang="en-US" sz="2400" b="1" dirty="0"/>
              <a:t>This remedy does not include medical care but only diagnosis …</a:t>
            </a:r>
          </a:p>
          <a:p>
            <a:endParaRPr lang="en-US" sz="1600" dirty="0"/>
          </a:p>
          <a:p>
            <a:r>
              <a:rPr lang="en-US" dirty="0"/>
              <a:t>… </a:t>
            </a:r>
            <a:r>
              <a:rPr lang="en-US" b="1" dirty="0"/>
              <a:t>therefore, it is often difficult to convince claimants to participate</a:t>
            </a:r>
            <a:r>
              <a:rPr lang="en-US" dirty="0"/>
              <a:t>. Below is a summary of medical monitoring participation rates in a Clarksburg, West Virginia, defunct zinc smelter settlement and a Mingo County, West Virginia coal slurry water contamination settlement during the first round of testing, with each program scheduled to last 30 years, and with testing to be conducted every other year.</a:t>
            </a:r>
          </a:p>
        </p:txBody>
      </p:sp>
      <p:graphicFrame>
        <p:nvGraphicFramePr>
          <p:cNvPr id="5" name="Table 4">
            <a:extLst>
              <a:ext uri="{FF2B5EF4-FFF2-40B4-BE49-F238E27FC236}">
                <a16:creationId xmlns:a16="http://schemas.microsoft.com/office/drawing/2014/main" id="{51F6B59E-6B24-D8EA-6DF9-D6B5C9A8D61E}"/>
              </a:ext>
            </a:extLst>
          </p:cNvPr>
          <p:cNvGraphicFramePr>
            <a:graphicFrameLocks noGrp="1"/>
          </p:cNvGraphicFramePr>
          <p:nvPr>
            <p:extLst>
              <p:ext uri="{D42A27DB-BD31-4B8C-83A1-F6EECF244321}">
                <p14:modId xmlns:p14="http://schemas.microsoft.com/office/powerpoint/2010/main" val="3187713729"/>
              </p:ext>
            </p:extLst>
          </p:nvPr>
        </p:nvGraphicFramePr>
        <p:xfrm>
          <a:off x="1137303" y="2611151"/>
          <a:ext cx="10448544" cy="1853329"/>
        </p:xfrm>
        <a:graphic>
          <a:graphicData uri="http://schemas.openxmlformats.org/drawingml/2006/table">
            <a:tbl>
              <a:tblPr firstRow="1" firstCol="1" bandRow="1"/>
              <a:tblGrid>
                <a:gridCol w="2612136">
                  <a:extLst>
                    <a:ext uri="{9D8B030D-6E8A-4147-A177-3AD203B41FA5}">
                      <a16:colId xmlns:a16="http://schemas.microsoft.com/office/drawing/2014/main" val="3910511636"/>
                    </a:ext>
                  </a:extLst>
                </a:gridCol>
                <a:gridCol w="2612136">
                  <a:extLst>
                    <a:ext uri="{9D8B030D-6E8A-4147-A177-3AD203B41FA5}">
                      <a16:colId xmlns:a16="http://schemas.microsoft.com/office/drawing/2014/main" val="2604376494"/>
                    </a:ext>
                  </a:extLst>
                </a:gridCol>
                <a:gridCol w="2612136">
                  <a:extLst>
                    <a:ext uri="{9D8B030D-6E8A-4147-A177-3AD203B41FA5}">
                      <a16:colId xmlns:a16="http://schemas.microsoft.com/office/drawing/2014/main" val="3159913435"/>
                    </a:ext>
                  </a:extLst>
                </a:gridCol>
                <a:gridCol w="2612136">
                  <a:extLst>
                    <a:ext uri="{9D8B030D-6E8A-4147-A177-3AD203B41FA5}">
                      <a16:colId xmlns:a16="http://schemas.microsoft.com/office/drawing/2014/main" val="2671517506"/>
                    </a:ext>
                  </a:extLst>
                </a:gridCol>
              </a:tblGrid>
              <a:tr h="483573">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Settlement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Eligible Claimants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 in First Round of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1" dirty="0">
                          <a:effectLst/>
                          <a:latin typeface="+mn-lt"/>
                          <a:ea typeface="Times New Roman" panose="02020603050405020304" pitchFamily="18" charset="0"/>
                          <a:cs typeface="Times New Roman" panose="02020603050405020304" pitchFamily="18" charset="0"/>
                        </a:rPr>
                        <a:t>Participation 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3817786"/>
                  </a:ext>
                </a:extLst>
              </a:tr>
              <a:tr h="648302">
                <a:tc>
                  <a:txBody>
                    <a:bodyPr/>
                    <a:lstStyle/>
                    <a:p>
                      <a:pPr marL="0" marR="0">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Clarksburg (first round of</a:t>
                      </a:r>
                    </a:p>
                    <a:p>
                      <a:pPr marL="0" marR="0">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testing in 2011)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4,148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2,040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765090"/>
                  </a:ext>
                </a:extLst>
              </a:tr>
              <a:tr h="721454">
                <a:tc>
                  <a:txBody>
                    <a:bodyPr/>
                    <a:lstStyle/>
                    <a:p>
                      <a:pPr marL="0" marR="0">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Mingo County (first round</a:t>
                      </a:r>
                    </a:p>
                    <a:p>
                      <a:pPr marL="0" marR="0">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of test in 2014)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714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b="0" dirty="0">
                          <a:effectLst/>
                          <a:latin typeface="+mn-lt"/>
                          <a:ea typeface="Times New Roman" panose="02020603050405020304" pitchFamily="18"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8344105"/>
                  </a:ext>
                </a:extLst>
              </a:tr>
            </a:tbl>
          </a:graphicData>
        </a:graphic>
      </p:graphicFrame>
      <p:sp>
        <p:nvSpPr>
          <p:cNvPr id="6" name="TextBox 5">
            <a:extLst>
              <a:ext uri="{FF2B5EF4-FFF2-40B4-BE49-F238E27FC236}">
                <a16:creationId xmlns:a16="http://schemas.microsoft.com/office/drawing/2014/main" id="{78E05C4C-50FC-D793-0B62-93AB2B7C651A}"/>
              </a:ext>
            </a:extLst>
          </p:cNvPr>
          <p:cNvSpPr txBox="1"/>
          <p:nvPr/>
        </p:nvSpPr>
        <p:spPr>
          <a:xfrm>
            <a:off x="1101936" y="4406156"/>
            <a:ext cx="10218336" cy="2031325"/>
          </a:xfrm>
          <a:prstGeom prst="rect">
            <a:avLst/>
          </a:prstGeom>
          <a:noFill/>
        </p:spPr>
        <p:txBody>
          <a:bodyPr wrap="square" rtlCol="0">
            <a:spAutoFit/>
          </a:bodyPr>
          <a:lstStyle/>
          <a:p>
            <a:endParaRPr lang="en-US" b="1" dirty="0"/>
          </a:p>
          <a:p>
            <a:r>
              <a:rPr lang="en-US" b="1" dirty="0"/>
              <a:t>Subsequent rounds of testing for both Programs have seen reduced participation rates</a:t>
            </a:r>
            <a:r>
              <a:rPr lang="en-US" dirty="0"/>
              <a:t>, so that they are now between 5% and 10%.  One reason is Covid 19, with the Programs essentially not having a round during the pandemic.  Rounds being carried out now will help us determine if the impact of the pandemic was temporary or is permanent. </a:t>
            </a:r>
            <a:r>
              <a:rPr lang="en-US" b="1" dirty="0"/>
              <a:t>Suggested methods to incent claimants to participate</a:t>
            </a:r>
            <a:r>
              <a:rPr lang="en-US" dirty="0"/>
              <a:t>: include a participation fee (ethical issues), claimants splitting the settlement residue at the end of the program, and a payment grid for claimants that get sick.</a:t>
            </a:r>
          </a:p>
        </p:txBody>
      </p:sp>
      <p:pic>
        <p:nvPicPr>
          <p:cNvPr id="4" name="Picture 3" descr="Close up view of platelets in the blood">
            <a:extLst>
              <a:ext uri="{FF2B5EF4-FFF2-40B4-BE49-F238E27FC236}">
                <a16:creationId xmlns:a16="http://schemas.microsoft.com/office/drawing/2014/main" id="{4532CC4C-0229-12AE-BDCE-C3DBE1DF16E5}"/>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88747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D383B3E2-BDEB-1819-C931-7FD99C0D5832}"/>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404941"/>
            <a:ext cx="10515600" cy="1325563"/>
          </a:xfrm>
        </p:spPr>
        <p:txBody>
          <a:bodyPr/>
          <a:lstStyle/>
          <a:p>
            <a:pPr algn="ctr"/>
            <a:r>
              <a:rPr lang="en-US" b="1" dirty="0">
                <a:solidFill>
                  <a:schemeClr val="bg1"/>
                </a:solidFill>
              </a:rPr>
              <a:t>Elements Necessary to Prove </a:t>
            </a:r>
            <a:br>
              <a:rPr lang="en-US" b="1" dirty="0">
                <a:solidFill>
                  <a:schemeClr val="bg1"/>
                </a:solidFill>
              </a:rPr>
            </a:br>
            <a:r>
              <a:rPr lang="en-US" b="1" dirty="0">
                <a:solidFill>
                  <a:schemeClr val="bg1"/>
                </a:solidFill>
              </a:rPr>
              <a:t>Medical Monitoring</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23</a:t>
            </a:fld>
            <a:endParaRPr lang="en-US" dirty="0"/>
          </a:p>
        </p:txBody>
      </p:sp>
    </p:spTree>
    <p:extLst>
      <p:ext uri="{BB962C8B-B14F-4D97-AF65-F5344CB8AC3E}">
        <p14:creationId xmlns:p14="http://schemas.microsoft.com/office/powerpoint/2010/main" val="260122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42E13-6761-DF59-435F-A22ED33680FC}"/>
              </a:ext>
            </a:extLst>
          </p:cNvPr>
          <p:cNvSpPr>
            <a:spLocks noGrp="1"/>
          </p:cNvSpPr>
          <p:nvPr>
            <p:ph type="sldNum" sz="quarter" idx="12"/>
          </p:nvPr>
        </p:nvSpPr>
        <p:spPr/>
        <p:txBody>
          <a:bodyPr/>
          <a:lstStyle/>
          <a:p>
            <a:fld id="{4A5F6FE7-FE69-4565-AEEA-C6A318A25770}" type="slidenum">
              <a:rPr lang="en-US" smtClean="0"/>
              <a:t>24</a:t>
            </a:fld>
            <a:endParaRPr lang="en-US" dirty="0"/>
          </a:p>
        </p:txBody>
      </p:sp>
      <p:sp>
        <p:nvSpPr>
          <p:cNvPr id="3" name="TextBox 2">
            <a:extLst>
              <a:ext uri="{FF2B5EF4-FFF2-40B4-BE49-F238E27FC236}">
                <a16:creationId xmlns:a16="http://schemas.microsoft.com/office/drawing/2014/main" id="{6810624B-DD40-D13B-348F-A7173558C9D5}"/>
              </a:ext>
            </a:extLst>
          </p:cNvPr>
          <p:cNvSpPr txBox="1"/>
          <p:nvPr/>
        </p:nvSpPr>
        <p:spPr>
          <a:xfrm>
            <a:off x="1818216" y="1121857"/>
            <a:ext cx="9212496" cy="3354765"/>
          </a:xfrm>
          <a:prstGeom prst="rect">
            <a:avLst/>
          </a:prstGeom>
          <a:noFill/>
        </p:spPr>
        <p:txBody>
          <a:bodyPr wrap="square" rtlCol="0">
            <a:spAutoFit/>
          </a:bodyPr>
          <a:lstStyle/>
          <a:p>
            <a:endParaRPr lang="en-US" sz="3200" dirty="0"/>
          </a:p>
          <a:p>
            <a:pPr marL="342900" indent="-342900">
              <a:buFont typeface="+mj-lt"/>
              <a:buAutoNum type="arabicPeriod"/>
            </a:pPr>
            <a:r>
              <a:rPr lang="en-US" dirty="0"/>
              <a:t>The claimants have been significantly exposed, relative to the general population;</a:t>
            </a:r>
          </a:p>
          <a:p>
            <a:pPr marL="342900" indent="-342900">
              <a:buFont typeface="+mj-lt"/>
              <a:buAutoNum type="arabicPeriod"/>
            </a:pPr>
            <a:r>
              <a:rPr lang="en-US" dirty="0"/>
              <a:t>To a proven hazardous substance;</a:t>
            </a:r>
          </a:p>
          <a:p>
            <a:pPr marL="342900" indent="-342900">
              <a:buFont typeface="+mj-lt"/>
              <a:buAutoNum type="arabicPeriod"/>
            </a:pPr>
            <a:r>
              <a:rPr lang="en-US" dirty="0"/>
              <a:t>Through the tortious (wrongful) conduct of the Defendant (by the violation of environmental laws for example);</a:t>
            </a:r>
          </a:p>
          <a:p>
            <a:pPr marL="342900" indent="-342900">
              <a:buFont typeface="+mj-lt"/>
              <a:buAutoNum type="arabicPeriod"/>
            </a:pPr>
            <a:r>
              <a:rPr lang="en-US" dirty="0"/>
              <a:t>The exposure has proximately caused the claimants to suffer an increased risk of contracting a serious latent disease;</a:t>
            </a:r>
          </a:p>
          <a:p>
            <a:pPr marL="342900" indent="-342900">
              <a:buFont typeface="+mj-lt"/>
              <a:buAutoNum type="arabicPeriod"/>
            </a:pPr>
            <a:r>
              <a:rPr lang="en-US" dirty="0"/>
              <a:t>The increased risk makes it reasonably necessary for the claimant to undergo periodic diagnostic examinations different from what would have been prescribed in the absence of the exposure; and</a:t>
            </a:r>
          </a:p>
          <a:p>
            <a:pPr marL="342900" indent="-342900">
              <a:buFont typeface="+mj-lt"/>
              <a:buAutoNum type="arabicPeriod"/>
            </a:pPr>
            <a:r>
              <a:rPr lang="en-US" dirty="0"/>
              <a:t>Monitoring procedures exist that make the early detection of the disease possible.</a:t>
            </a:r>
          </a:p>
        </p:txBody>
      </p:sp>
      <p:sp>
        <p:nvSpPr>
          <p:cNvPr id="5" name="TextBox 4">
            <a:extLst>
              <a:ext uri="{FF2B5EF4-FFF2-40B4-BE49-F238E27FC236}">
                <a16:creationId xmlns:a16="http://schemas.microsoft.com/office/drawing/2014/main" id="{5D54FF84-BD70-160B-8537-E9DAFB56E74D}"/>
              </a:ext>
            </a:extLst>
          </p:cNvPr>
          <p:cNvSpPr txBox="1"/>
          <p:nvPr/>
        </p:nvSpPr>
        <p:spPr>
          <a:xfrm>
            <a:off x="1240536" y="4631656"/>
            <a:ext cx="10009632" cy="1569660"/>
          </a:xfrm>
          <a:prstGeom prst="rect">
            <a:avLst/>
          </a:prstGeom>
          <a:solidFill>
            <a:schemeClr val="bg1">
              <a:lumMod val="95000"/>
            </a:schemeClr>
          </a:solidFill>
        </p:spPr>
        <p:txBody>
          <a:bodyPr wrap="square">
            <a:spAutoFit/>
          </a:bodyPr>
          <a:lstStyle/>
          <a:p>
            <a:r>
              <a:rPr lang="en-US" sz="1600" b="1" dirty="0"/>
              <a:t>Comment</a:t>
            </a:r>
            <a:r>
              <a:rPr lang="en-US" sz="1600" dirty="0"/>
              <a:t>: I currently administer two medical monitoring settlements in West Virginia, and there are others.  But, if you think that West Virginia is the golden arches of medical monitoring, look at </a:t>
            </a:r>
            <a:r>
              <a:rPr lang="en-US" sz="1600" b="1" dirty="0"/>
              <a:t>Dillon v. Goals Coal Company</a:t>
            </a:r>
            <a:r>
              <a:rPr lang="en-US" sz="1600" dirty="0"/>
              <a:t>, in the Raleigh County, West Virginia Circuit Court, Case No. OV-C-781, where a jury agreed with Massey Energy that a medical monitoring claim in connection with a coal silo near an elementary school emitting dust and possibly causing lung disease was not appropriate, due to the lack of evidence of exposure and increased risk under the </a:t>
            </a:r>
            <a:r>
              <a:rPr lang="en-US" sz="1600" b="1" dirty="0"/>
              <a:t>Bowers test</a:t>
            </a:r>
            <a:r>
              <a:rPr lang="en-US" sz="1600" dirty="0"/>
              <a:t>. –Ed Gentle</a:t>
            </a:r>
          </a:p>
        </p:txBody>
      </p:sp>
      <p:sp>
        <p:nvSpPr>
          <p:cNvPr id="7" name="TextBox 6">
            <a:extLst>
              <a:ext uri="{FF2B5EF4-FFF2-40B4-BE49-F238E27FC236}">
                <a16:creationId xmlns:a16="http://schemas.microsoft.com/office/drawing/2014/main" id="{A1D04B88-2389-DABF-B8C9-E10AA25B8D37}"/>
              </a:ext>
            </a:extLst>
          </p:cNvPr>
          <p:cNvSpPr txBox="1"/>
          <p:nvPr/>
        </p:nvSpPr>
        <p:spPr>
          <a:xfrm>
            <a:off x="1522560" y="444316"/>
            <a:ext cx="10669440" cy="830997"/>
          </a:xfrm>
          <a:prstGeom prst="rect">
            <a:avLst/>
          </a:prstGeom>
          <a:noFill/>
        </p:spPr>
        <p:txBody>
          <a:bodyPr wrap="square">
            <a:spAutoFit/>
          </a:bodyPr>
          <a:lstStyle/>
          <a:p>
            <a:r>
              <a:rPr lang="en-US" sz="2400" b="1" dirty="0"/>
              <a:t>The widely cited “</a:t>
            </a:r>
            <a:r>
              <a:rPr lang="en-US" sz="2400" b="1" i="1" dirty="0"/>
              <a:t>Bowers</a:t>
            </a:r>
            <a:r>
              <a:rPr lang="en-US" sz="2400" b="1" dirty="0"/>
              <a:t> test” lists the following elements required to make a medical monitoring case:</a:t>
            </a:r>
          </a:p>
        </p:txBody>
      </p:sp>
      <p:pic>
        <p:nvPicPr>
          <p:cNvPr id="8" name="Picture 7" descr="Close up view of platelets in the blood">
            <a:extLst>
              <a:ext uri="{FF2B5EF4-FFF2-40B4-BE49-F238E27FC236}">
                <a16:creationId xmlns:a16="http://schemas.microsoft.com/office/drawing/2014/main" id="{91D8827F-FE43-B3DE-EE57-2AE7A3D0C117}"/>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123850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9B1108EE-41F1-75C1-743F-D55F5565C34D}"/>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404941"/>
            <a:ext cx="10515600" cy="1325563"/>
          </a:xfrm>
        </p:spPr>
        <p:txBody>
          <a:bodyPr/>
          <a:lstStyle/>
          <a:p>
            <a:pPr algn="ctr"/>
            <a:r>
              <a:rPr lang="en-US" b="1" dirty="0">
                <a:solidFill>
                  <a:schemeClr val="bg1"/>
                </a:solidFill>
              </a:rPr>
              <a:t>The Legal Background and Typical Implementation </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25</a:t>
            </a:fld>
            <a:endParaRPr lang="en-US" dirty="0"/>
          </a:p>
        </p:txBody>
      </p:sp>
    </p:spTree>
    <p:extLst>
      <p:ext uri="{BB962C8B-B14F-4D97-AF65-F5344CB8AC3E}">
        <p14:creationId xmlns:p14="http://schemas.microsoft.com/office/powerpoint/2010/main" val="48599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E4C6E-B593-F00B-7A03-6D7C55CECA4D}"/>
              </a:ext>
            </a:extLst>
          </p:cNvPr>
          <p:cNvSpPr>
            <a:spLocks noGrp="1"/>
          </p:cNvSpPr>
          <p:nvPr>
            <p:ph type="sldNum" sz="quarter" idx="12"/>
          </p:nvPr>
        </p:nvSpPr>
        <p:spPr/>
        <p:txBody>
          <a:bodyPr/>
          <a:lstStyle/>
          <a:p>
            <a:fld id="{4A5F6FE7-FE69-4565-AEEA-C6A318A25770}" type="slidenum">
              <a:rPr lang="en-US" smtClean="0"/>
              <a:t>26</a:t>
            </a:fld>
            <a:endParaRPr lang="en-US" dirty="0"/>
          </a:p>
        </p:txBody>
      </p:sp>
      <p:sp>
        <p:nvSpPr>
          <p:cNvPr id="3" name="TextBox 2">
            <a:extLst>
              <a:ext uri="{FF2B5EF4-FFF2-40B4-BE49-F238E27FC236}">
                <a16:creationId xmlns:a16="http://schemas.microsoft.com/office/drawing/2014/main" id="{47395F05-CA2A-0819-8E2F-6253318099AF}"/>
              </a:ext>
            </a:extLst>
          </p:cNvPr>
          <p:cNvSpPr txBox="1"/>
          <p:nvPr/>
        </p:nvSpPr>
        <p:spPr>
          <a:xfrm>
            <a:off x="1135464" y="1254468"/>
            <a:ext cx="10218336" cy="5078313"/>
          </a:xfrm>
          <a:prstGeom prst="rect">
            <a:avLst/>
          </a:prstGeom>
          <a:noFill/>
        </p:spPr>
        <p:txBody>
          <a:bodyPr wrap="square" rtlCol="0">
            <a:spAutoFit/>
          </a:bodyPr>
          <a:lstStyle/>
          <a:p>
            <a:pPr marL="342900" indent="-342900">
              <a:buAutoNum type="arabicPeriod"/>
            </a:pPr>
            <a:r>
              <a:rPr lang="en-US" b="1" dirty="0"/>
              <a:t>Legal Background</a:t>
            </a:r>
          </a:p>
          <a:p>
            <a:endParaRPr lang="en-US" dirty="0"/>
          </a:p>
          <a:p>
            <a:r>
              <a:rPr lang="en-US" dirty="0"/>
              <a:t>Medical monitoring typically does not include a personal injury claim, with this claim being preserved for the future.  Also, punitive damages may not be available, as the Defendant arguably acts responsibly in providing medical monitoring. </a:t>
            </a:r>
          </a:p>
          <a:p>
            <a:endParaRPr lang="en-US" dirty="0"/>
          </a:p>
          <a:p>
            <a:r>
              <a:rPr lang="en-US" b="1" dirty="0"/>
              <a:t>The majority rule favors "the use of court-supervised funds to pay medical-surveillance claims as they accrue (pay go), rather than lump-sum verdicts."  </a:t>
            </a:r>
            <a:r>
              <a:rPr lang="en-US" dirty="0"/>
              <a:t>Other courts have suggested that lump-sum damages may be an acceptable remedy in medical monitoring suits.  The damage award is usually placed in a court-administered fund, and plaintiffs only collect money for testing they actually undergo. The establishment of such Court supervised funds designated specifically for reimbursement of medical testing may lessen the attractiveness of these claims to Plaintiffs as well as their counsel.</a:t>
            </a:r>
          </a:p>
          <a:p>
            <a:endParaRPr lang="en-US" dirty="0"/>
          </a:p>
          <a:p>
            <a:r>
              <a:rPr lang="en-US" dirty="0"/>
              <a:t>In my experience, medical monitoring turnout usually doesn't approach the 88% claimant participation rate as seen in </a:t>
            </a:r>
            <a:r>
              <a:rPr lang="en-US" i="1" dirty="0"/>
              <a:t>Fernald</a:t>
            </a:r>
            <a:r>
              <a:rPr lang="en-US" dirty="0"/>
              <a:t>.  One third is more like it, and you can expect a battle over whether a legal fee should be paid to Plaintiffs' Counsel for the claimants that don't show up. Contrast </a:t>
            </a:r>
            <a:r>
              <a:rPr lang="en-US" i="1" dirty="0"/>
              <a:t>Van Cylinder Gernert v. Boeing Co., </a:t>
            </a:r>
            <a:r>
              <a:rPr lang="en-US" dirty="0"/>
              <a:t>with Attorneys' Fees, Unclaimed Funds, and </a:t>
            </a:r>
            <a:r>
              <a:rPr lang="en-US" i="1" dirty="0"/>
              <a:t>Class Actions: Application of the Common Fund Doctrine. </a:t>
            </a:r>
          </a:p>
        </p:txBody>
      </p:sp>
      <p:sp>
        <p:nvSpPr>
          <p:cNvPr id="4" name="Title 1">
            <a:extLst>
              <a:ext uri="{FF2B5EF4-FFF2-40B4-BE49-F238E27FC236}">
                <a16:creationId xmlns:a16="http://schemas.microsoft.com/office/drawing/2014/main" id="{A57F1698-1A11-F743-51A5-BB7606736B83}"/>
              </a:ext>
            </a:extLst>
          </p:cNvPr>
          <p:cNvSpPr txBox="1">
            <a:spLocks/>
          </p:cNvSpPr>
          <p:nvPr/>
        </p:nvSpPr>
        <p:spPr>
          <a:xfrm>
            <a:off x="986832" y="59168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The Legal Background and Typical Implementation </a:t>
            </a:r>
            <a:endParaRPr lang="en-US" sz="2400" dirty="0"/>
          </a:p>
        </p:txBody>
      </p:sp>
      <p:pic>
        <p:nvPicPr>
          <p:cNvPr id="5" name="Picture 4" descr="Close up view of platelets in the blood">
            <a:extLst>
              <a:ext uri="{FF2B5EF4-FFF2-40B4-BE49-F238E27FC236}">
                <a16:creationId xmlns:a16="http://schemas.microsoft.com/office/drawing/2014/main" id="{0656B725-D17B-A791-F538-86613C7D287A}"/>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352275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AE4C6E-B593-F00B-7A03-6D7C55CECA4D}"/>
              </a:ext>
            </a:extLst>
          </p:cNvPr>
          <p:cNvSpPr>
            <a:spLocks noGrp="1"/>
          </p:cNvSpPr>
          <p:nvPr>
            <p:ph type="sldNum" sz="quarter" idx="12"/>
          </p:nvPr>
        </p:nvSpPr>
        <p:spPr/>
        <p:txBody>
          <a:bodyPr/>
          <a:lstStyle/>
          <a:p>
            <a:fld id="{4A5F6FE7-FE69-4565-AEEA-C6A318A25770}" type="slidenum">
              <a:rPr lang="en-US" smtClean="0"/>
              <a:t>27</a:t>
            </a:fld>
            <a:endParaRPr lang="en-US" dirty="0"/>
          </a:p>
        </p:txBody>
      </p:sp>
      <p:sp>
        <p:nvSpPr>
          <p:cNvPr id="3" name="TextBox 2">
            <a:extLst>
              <a:ext uri="{FF2B5EF4-FFF2-40B4-BE49-F238E27FC236}">
                <a16:creationId xmlns:a16="http://schemas.microsoft.com/office/drawing/2014/main" id="{47395F05-CA2A-0819-8E2F-6253318099AF}"/>
              </a:ext>
            </a:extLst>
          </p:cNvPr>
          <p:cNvSpPr txBox="1"/>
          <p:nvPr/>
        </p:nvSpPr>
        <p:spPr>
          <a:xfrm>
            <a:off x="1250400" y="1639890"/>
            <a:ext cx="10218336" cy="2308324"/>
          </a:xfrm>
          <a:prstGeom prst="rect">
            <a:avLst/>
          </a:prstGeom>
          <a:noFill/>
        </p:spPr>
        <p:txBody>
          <a:bodyPr wrap="square" rtlCol="0">
            <a:spAutoFit/>
          </a:bodyPr>
          <a:lstStyle/>
          <a:p>
            <a:endParaRPr lang="en-US" dirty="0"/>
          </a:p>
          <a:p>
            <a:pPr marL="342900" indent="-342900">
              <a:buFont typeface="+mj-lt"/>
              <a:buAutoNum type="arabicPeriod" startAt="2"/>
            </a:pPr>
            <a:r>
              <a:rPr lang="en-US" b="1" dirty="0"/>
              <a:t>Typical Implementation</a:t>
            </a:r>
          </a:p>
          <a:p>
            <a:endParaRPr lang="en-US" dirty="0"/>
          </a:p>
          <a:p>
            <a:r>
              <a:rPr lang="en-US" b="1" dirty="0"/>
              <a:t>The medical monitoring program is designed by experts.  </a:t>
            </a:r>
            <a:r>
              <a:rPr lang="en-US" dirty="0"/>
              <a:t>Typical procedures involve a blood test and a urinalysis, and a follow-up appointment to visit with a medical monitoring physician, to review the test results, and possibly to obtain recommendations for further care if any of the tests are positive.</a:t>
            </a:r>
          </a:p>
          <a:p>
            <a:endParaRPr lang="en-US" dirty="0"/>
          </a:p>
        </p:txBody>
      </p:sp>
      <p:sp>
        <p:nvSpPr>
          <p:cNvPr id="4" name="Title 1">
            <a:extLst>
              <a:ext uri="{FF2B5EF4-FFF2-40B4-BE49-F238E27FC236}">
                <a16:creationId xmlns:a16="http://schemas.microsoft.com/office/drawing/2014/main" id="{362270D5-CEB5-6407-95F6-BD7114F40077}"/>
              </a:ext>
            </a:extLst>
          </p:cNvPr>
          <p:cNvSpPr txBox="1">
            <a:spLocks/>
          </p:cNvSpPr>
          <p:nvPr/>
        </p:nvSpPr>
        <p:spPr>
          <a:xfrm>
            <a:off x="1527447" y="66756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The Legal Background and Typical Implementation </a:t>
            </a:r>
            <a:endParaRPr lang="en-US" sz="2400" dirty="0"/>
          </a:p>
        </p:txBody>
      </p:sp>
      <p:sp>
        <p:nvSpPr>
          <p:cNvPr id="6" name="TextBox 5">
            <a:extLst>
              <a:ext uri="{FF2B5EF4-FFF2-40B4-BE49-F238E27FC236}">
                <a16:creationId xmlns:a16="http://schemas.microsoft.com/office/drawing/2014/main" id="{38B365D1-7327-321F-CAF7-620102C7BE0D}"/>
              </a:ext>
            </a:extLst>
          </p:cNvPr>
          <p:cNvSpPr txBox="1"/>
          <p:nvPr/>
        </p:nvSpPr>
        <p:spPr>
          <a:xfrm>
            <a:off x="1250400" y="4258483"/>
            <a:ext cx="10088160" cy="1477328"/>
          </a:xfrm>
          <a:prstGeom prst="rect">
            <a:avLst/>
          </a:prstGeom>
          <a:solidFill>
            <a:schemeClr val="bg1">
              <a:lumMod val="95000"/>
            </a:schemeClr>
          </a:solidFill>
        </p:spPr>
        <p:txBody>
          <a:bodyPr wrap="square">
            <a:spAutoFit/>
          </a:bodyPr>
          <a:lstStyle/>
          <a:p>
            <a:r>
              <a:rPr lang="en-US" b="1" dirty="0"/>
              <a:t>Comment: </a:t>
            </a:r>
            <a:r>
              <a:rPr lang="en-US" dirty="0"/>
              <a:t>Based upon my experience in the Alabama PCB Settlement and the Perrine-DuPont Settlement, I have found that medical provisioning for large groups of claimants is a lot cheaper if you follow a "</a:t>
            </a:r>
            <a:r>
              <a:rPr lang="en-US" b="1" dirty="0"/>
              <a:t>retail</a:t>
            </a:r>
            <a:r>
              <a:rPr lang="en-US" dirty="0"/>
              <a:t>" method, paying for units of medical service, or clicks, as opposed to a “</a:t>
            </a:r>
            <a:r>
              <a:rPr lang="en-US" b="1" dirty="0"/>
              <a:t>wholesale</a:t>
            </a:r>
            <a:r>
              <a:rPr lang="en-US" dirty="0"/>
              <a:t>” method, staffing a medical clinic, or bricks.  Often, a third-party medical administrator is used, with experience in negotiating rates with medical providers. –Ed Gentle</a:t>
            </a:r>
          </a:p>
        </p:txBody>
      </p:sp>
      <p:pic>
        <p:nvPicPr>
          <p:cNvPr id="7" name="Picture 6" descr="Close up view of platelets in the blood">
            <a:extLst>
              <a:ext uri="{FF2B5EF4-FFF2-40B4-BE49-F238E27FC236}">
                <a16:creationId xmlns:a16="http://schemas.microsoft.com/office/drawing/2014/main" id="{9227D057-507C-FD1D-110A-7E7FB3609E50}"/>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585134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7C2C58FF-F78F-DCC9-AFD5-5FBD5677FAEB}"/>
              </a:ext>
            </a:extLst>
          </p:cNvPr>
          <p:cNvPicPr>
            <a:picLocks noChangeAspect="1"/>
          </p:cNvPicPr>
          <p:nvPr/>
        </p:nvPicPr>
        <p:blipFill rotWithShape="1">
          <a:blip r:embed="rId2">
            <a:extLst>
              <a:ext uri="{28A0092B-C50C-407E-A947-70E740481C1C}">
                <a14:useLocalDpi xmlns:a14="http://schemas.microsoft.com/office/drawing/2010/main" val="0"/>
              </a:ext>
            </a:extLst>
          </a:blip>
          <a:srcRect l="2" r="-8"/>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404941"/>
            <a:ext cx="10515600" cy="1325563"/>
          </a:xfrm>
        </p:spPr>
        <p:txBody>
          <a:bodyPr/>
          <a:lstStyle/>
          <a:p>
            <a:pPr algn="ctr"/>
            <a:r>
              <a:rPr lang="en-US" b="1" dirty="0">
                <a:solidFill>
                  <a:schemeClr val="bg1"/>
                </a:solidFill>
              </a:rPr>
              <a:t>Types of Medical Monitoring</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28</a:t>
            </a:fld>
            <a:endParaRPr lang="en-US" dirty="0"/>
          </a:p>
        </p:txBody>
      </p:sp>
    </p:spTree>
    <p:extLst>
      <p:ext uri="{BB962C8B-B14F-4D97-AF65-F5344CB8AC3E}">
        <p14:creationId xmlns:p14="http://schemas.microsoft.com/office/powerpoint/2010/main" val="3749207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FDFB49-9222-3C3C-983E-527B82994108}"/>
              </a:ext>
            </a:extLst>
          </p:cNvPr>
          <p:cNvSpPr>
            <a:spLocks noGrp="1"/>
          </p:cNvSpPr>
          <p:nvPr>
            <p:ph type="sldNum" sz="quarter" idx="12"/>
          </p:nvPr>
        </p:nvSpPr>
        <p:spPr/>
        <p:txBody>
          <a:bodyPr/>
          <a:lstStyle/>
          <a:p>
            <a:fld id="{4A5F6FE7-FE69-4565-AEEA-C6A318A25770}" type="slidenum">
              <a:rPr lang="en-US" smtClean="0"/>
              <a:t>29</a:t>
            </a:fld>
            <a:endParaRPr lang="en-US" dirty="0"/>
          </a:p>
        </p:txBody>
      </p:sp>
      <p:sp>
        <p:nvSpPr>
          <p:cNvPr id="3" name="TextBox 2">
            <a:extLst>
              <a:ext uri="{FF2B5EF4-FFF2-40B4-BE49-F238E27FC236}">
                <a16:creationId xmlns:a16="http://schemas.microsoft.com/office/drawing/2014/main" id="{9AAF211E-1ECB-36C8-7FBD-3CAFFD141160}"/>
              </a:ext>
            </a:extLst>
          </p:cNvPr>
          <p:cNvSpPr txBox="1"/>
          <p:nvPr/>
        </p:nvSpPr>
        <p:spPr>
          <a:xfrm>
            <a:off x="1267248" y="397401"/>
            <a:ext cx="10510224" cy="6063198"/>
          </a:xfrm>
          <a:prstGeom prst="rect">
            <a:avLst/>
          </a:prstGeom>
          <a:noFill/>
        </p:spPr>
        <p:txBody>
          <a:bodyPr wrap="square" rtlCol="0">
            <a:spAutoFit/>
          </a:bodyPr>
          <a:lstStyle/>
          <a:p>
            <a:r>
              <a:rPr lang="en-US" sz="2400" b="1" dirty="0"/>
              <a:t>Medical monitoring has been implemented in the following areas:</a:t>
            </a:r>
          </a:p>
          <a:p>
            <a:pPr marL="800100" lvl="1" indent="-342900">
              <a:lnSpc>
                <a:spcPct val="150000"/>
              </a:lnSpc>
              <a:buFont typeface="+mj-lt"/>
              <a:buAutoNum type="arabicPeriod"/>
            </a:pPr>
            <a:r>
              <a:rPr lang="en-US" sz="1600" dirty="0"/>
              <a:t>Community toxic exposure from zinc, PCBs, fertilizer, creosote, dioxin, PFOA or other defunct plants</a:t>
            </a:r>
          </a:p>
          <a:p>
            <a:pPr marL="800100" lvl="1" indent="-342900">
              <a:lnSpc>
                <a:spcPct val="150000"/>
              </a:lnSpc>
              <a:buFont typeface="+mj-lt"/>
              <a:buAutoNum type="arabicPeriod"/>
            </a:pPr>
            <a:r>
              <a:rPr lang="en-US" sz="1600" dirty="0"/>
              <a:t>Lead paint coated toys</a:t>
            </a:r>
          </a:p>
          <a:p>
            <a:pPr marL="800100" lvl="1" indent="-342900">
              <a:lnSpc>
                <a:spcPct val="150000"/>
              </a:lnSpc>
              <a:buFont typeface="+mj-lt"/>
              <a:buAutoNum type="arabicPeriod"/>
            </a:pPr>
            <a:r>
              <a:rPr lang="en-US" sz="1600" dirty="0"/>
              <a:t>Tobacco</a:t>
            </a:r>
          </a:p>
          <a:p>
            <a:pPr marL="800100" lvl="1" indent="-342900">
              <a:lnSpc>
                <a:spcPct val="150000"/>
              </a:lnSpc>
              <a:buFont typeface="+mj-lt"/>
              <a:buAutoNum type="arabicPeriod"/>
            </a:pPr>
            <a:r>
              <a:rPr lang="en-US" sz="1600" dirty="0"/>
              <a:t>Medical device implants</a:t>
            </a:r>
          </a:p>
          <a:p>
            <a:pPr marL="800100" lvl="1" indent="-342900">
              <a:lnSpc>
                <a:spcPct val="150000"/>
              </a:lnSpc>
              <a:buFont typeface="+mj-lt"/>
              <a:buAutoNum type="arabicPeriod"/>
            </a:pPr>
            <a:r>
              <a:rPr lang="en-US" sz="1600" dirty="0"/>
              <a:t>Emissions from Chinese Drywall</a:t>
            </a:r>
          </a:p>
          <a:p>
            <a:pPr marL="800100" lvl="1" indent="-342900">
              <a:lnSpc>
                <a:spcPct val="150000"/>
              </a:lnSpc>
              <a:buFont typeface="+mj-lt"/>
              <a:buAutoNum type="arabicPeriod"/>
            </a:pPr>
            <a:r>
              <a:rPr lang="en-US" sz="1600" dirty="0"/>
              <a:t>Radiation from cellular phones</a:t>
            </a:r>
          </a:p>
          <a:p>
            <a:pPr marL="800100" lvl="1" indent="-342900">
              <a:lnSpc>
                <a:spcPct val="150000"/>
              </a:lnSpc>
              <a:buFont typeface="+mj-lt"/>
              <a:buAutoNum type="arabicPeriod"/>
            </a:pPr>
            <a:r>
              <a:rPr lang="en-US" sz="1600" dirty="0"/>
              <a:t>April 2010 BP oil spill disaster</a:t>
            </a:r>
          </a:p>
          <a:p>
            <a:pPr marL="800100" lvl="1" indent="-342900">
              <a:lnSpc>
                <a:spcPct val="150000"/>
              </a:lnSpc>
              <a:buFont typeface="+mj-lt"/>
              <a:buAutoNum type="arabicPeriod"/>
            </a:pPr>
            <a:r>
              <a:rPr lang="en-US" sz="1600" dirty="0"/>
              <a:t>September 11, 2001,New York City terrorist attacks</a:t>
            </a:r>
          </a:p>
          <a:p>
            <a:pPr marL="800100" lvl="1" indent="-342900">
              <a:lnSpc>
                <a:spcPct val="150000"/>
              </a:lnSpc>
              <a:buFont typeface="+mj-lt"/>
              <a:buAutoNum type="arabicPeriod"/>
            </a:pPr>
            <a:r>
              <a:rPr lang="en-US" sz="1600" dirty="0"/>
              <a:t>Mining</a:t>
            </a:r>
          </a:p>
          <a:p>
            <a:pPr marL="800100" lvl="1" indent="-342900">
              <a:lnSpc>
                <a:spcPct val="150000"/>
              </a:lnSpc>
              <a:buFont typeface="+mj-lt"/>
              <a:buAutoNum type="arabicPeriod"/>
            </a:pPr>
            <a:r>
              <a:rPr lang="en-US" sz="1600" dirty="0"/>
              <a:t>Animals – Tainted pet food</a:t>
            </a:r>
          </a:p>
          <a:p>
            <a:endParaRPr lang="en-US" sz="1600" dirty="0"/>
          </a:p>
          <a:p>
            <a:r>
              <a:rPr lang="en-US" b="1" dirty="0"/>
              <a:t>However, medical monitoring has been largely unsuccessful with pharmaceuticals. </a:t>
            </a:r>
            <a:r>
              <a:rPr lang="en-US" dirty="0"/>
              <a:t>Contrast Fen Phen, where it was successful  with Baycol, Rezulin and Vioxx, where it was unsuccessful. </a:t>
            </a:r>
          </a:p>
          <a:p>
            <a:endParaRPr lang="en-US" b="1" dirty="0"/>
          </a:p>
          <a:p>
            <a:r>
              <a:rPr lang="en-US" b="1" dirty="0"/>
              <a:t>Apparently, no medical monitoring is allowed under Federal common law.  </a:t>
            </a:r>
            <a:r>
              <a:rPr lang="en-US" dirty="0"/>
              <a:t>The Supreme Court has spoken on this issue, and medical monitoring without personal injury doesn't appear to be a viable theory of liability in those areas (such as railroad law) governed by federal common law.</a:t>
            </a:r>
          </a:p>
        </p:txBody>
      </p:sp>
      <p:pic>
        <p:nvPicPr>
          <p:cNvPr id="4" name="Picture 3" descr="Close up view of platelets in the blood">
            <a:extLst>
              <a:ext uri="{FF2B5EF4-FFF2-40B4-BE49-F238E27FC236}">
                <a16:creationId xmlns:a16="http://schemas.microsoft.com/office/drawing/2014/main" id="{B5BA37A1-1379-7042-0222-86ABDD5F9C72}"/>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153894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6B3F6-E5CE-25AC-FA78-225067BB99D1}"/>
              </a:ext>
            </a:extLst>
          </p:cNvPr>
          <p:cNvSpPr>
            <a:spLocks noGrp="1"/>
          </p:cNvSpPr>
          <p:nvPr>
            <p:ph type="sldNum" sz="quarter" idx="12"/>
          </p:nvPr>
        </p:nvSpPr>
        <p:spPr/>
        <p:txBody>
          <a:bodyPr/>
          <a:lstStyle/>
          <a:p>
            <a:fld id="{4A5F6FE7-FE69-4565-AEEA-C6A318A25770}" type="slidenum">
              <a:rPr lang="en-US" smtClean="0"/>
              <a:t>3</a:t>
            </a:fld>
            <a:endParaRPr lang="en-US" dirty="0"/>
          </a:p>
        </p:txBody>
      </p:sp>
      <p:sp>
        <p:nvSpPr>
          <p:cNvPr id="3" name="TextBox 2">
            <a:extLst>
              <a:ext uri="{FF2B5EF4-FFF2-40B4-BE49-F238E27FC236}">
                <a16:creationId xmlns:a16="http://schemas.microsoft.com/office/drawing/2014/main" id="{071A3C53-64B0-B154-3340-FBD37AD7952F}"/>
              </a:ext>
            </a:extLst>
          </p:cNvPr>
          <p:cNvSpPr txBox="1"/>
          <p:nvPr/>
        </p:nvSpPr>
        <p:spPr>
          <a:xfrm>
            <a:off x="4619443" y="1427534"/>
            <a:ext cx="6884829" cy="2431435"/>
          </a:xfrm>
          <a:prstGeom prst="rect">
            <a:avLst/>
          </a:prstGeom>
          <a:noFill/>
        </p:spPr>
        <p:txBody>
          <a:bodyPr wrap="square" rtlCol="0">
            <a:spAutoFit/>
          </a:bodyPr>
          <a:lstStyle/>
          <a:p>
            <a:r>
              <a:rPr lang="en-US" sz="2000" b="1" dirty="0"/>
              <a:t>Edgar C. Gentle III </a:t>
            </a:r>
            <a:br>
              <a:rPr lang="en-US" sz="2000" b="1" dirty="0"/>
            </a:br>
            <a:r>
              <a:rPr lang="en-US" sz="2000" b="1" dirty="0">
                <a:solidFill>
                  <a:schemeClr val="bg1">
                    <a:lumMod val="50000"/>
                  </a:schemeClr>
                </a:solidFill>
              </a:rPr>
              <a:t>Founding Partner | Gentle Turner &amp; Benson LLC</a:t>
            </a:r>
          </a:p>
          <a:p>
            <a:pPr algn="just"/>
            <a:r>
              <a:rPr lang="en-US" sz="1600" dirty="0"/>
              <a:t>Ed Gentle has comprehensive experience in serving as special master and claims administrator in mass tort litigation, and in providing claims administration and financial and business advice to courts, settling parties, and mass tort settlements.  He has helped create and administer more than $2 billion in settlements during the past 20 years.  Among his degrees, Ed has a J.D. from the University of Alabama School of Law where he was a Hugo Black Scholar. </a:t>
            </a:r>
          </a:p>
        </p:txBody>
      </p:sp>
      <p:sp>
        <p:nvSpPr>
          <p:cNvPr id="4" name="Title 1">
            <a:extLst>
              <a:ext uri="{FF2B5EF4-FFF2-40B4-BE49-F238E27FC236}">
                <a16:creationId xmlns:a16="http://schemas.microsoft.com/office/drawing/2014/main" id="{2A5B38A2-0AF7-9D74-20A5-274EBF960245}"/>
              </a:ext>
            </a:extLst>
          </p:cNvPr>
          <p:cNvSpPr txBox="1">
            <a:spLocks/>
          </p:cNvSpPr>
          <p:nvPr/>
        </p:nvSpPr>
        <p:spPr>
          <a:xfrm>
            <a:off x="1252728" y="648428"/>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Speakers</a:t>
            </a:r>
          </a:p>
        </p:txBody>
      </p:sp>
      <p:pic>
        <p:nvPicPr>
          <p:cNvPr id="6" name="Picture 5" descr="Close up view of platelets in the blood">
            <a:extLst>
              <a:ext uri="{FF2B5EF4-FFF2-40B4-BE49-F238E27FC236}">
                <a16:creationId xmlns:a16="http://schemas.microsoft.com/office/drawing/2014/main" id="{970179AA-F074-AE21-0939-4FAAA87C446A}"/>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
        <p:nvSpPr>
          <p:cNvPr id="5" name="TextBox 4">
            <a:extLst>
              <a:ext uri="{FF2B5EF4-FFF2-40B4-BE49-F238E27FC236}">
                <a16:creationId xmlns:a16="http://schemas.microsoft.com/office/drawing/2014/main" id="{916B5F31-A968-BA43-12EE-B9F0703E1C7D}"/>
              </a:ext>
            </a:extLst>
          </p:cNvPr>
          <p:cNvSpPr txBox="1"/>
          <p:nvPr/>
        </p:nvSpPr>
        <p:spPr>
          <a:xfrm>
            <a:off x="4619443" y="4134457"/>
            <a:ext cx="6734357" cy="1692771"/>
          </a:xfrm>
          <a:prstGeom prst="rect">
            <a:avLst/>
          </a:prstGeom>
          <a:noFill/>
        </p:spPr>
        <p:txBody>
          <a:bodyPr wrap="square" rtlCol="0">
            <a:spAutoFit/>
          </a:bodyPr>
          <a:lstStyle/>
          <a:p>
            <a:r>
              <a:rPr lang="en-US" sz="2000" b="1" dirty="0"/>
              <a:t>Katherine “Kip” A. Benson </a:t>
            </a:r>
            <a:br>
              <a:rPr lang="en-US" sz="2000" b="1" dirty="0"/>
            </a:br>
            <a:r>
              <a:rPr lang="en-US" sz="2000" b="1" dirty="0">
                <a:solidFill>
                  <a:schemeClr val="bg1">
                    <a:lumMod val="50000"/>
                  </a:schemeClr>
                </a:solidFill>
              </a:rPr>
              <a:t>Partner | Gentle Turner &amp; Benson LLC</a:t>
            </a:r>
          </a:p>
          <a:p>
            <a:pPr algn="just"/>
            <a:r>
              <a:rPr lang="en-US" sz="1600" dirty="0"/>
              <a:t>Kip Benson has experience in mass tort/class action settlement administration, probate law, general corporate practice, real estate, and telecommunications law. She earned her J.D. from the University of Alabama School of Law. </a:t>
            </a:r>
          </a:p>
        </p:txBody>
      </p:sp>
      <p:pic>
        <p:nvPicPr>
          <p:cNvPr id="2050" name="Picture 2" descr="Edgar C. Gentle, III">
            <a:extLst>
              <a:ext uri="{FF2B5EF4-FFF2-40B4-BE49-F238E27FC236}">
                <a16:creationId xmlns:a16="http://schemas.microsoft.com/office/drawing/2014/main" id="{675C68BE-A26E-E114-DD3C-EE7914586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36" b="25126"/>
          <a:stretch/>
        </p:blipFill>
        <p:spPr bwMode="auto">
          <a:xfrm>
            <a:off x="2161658" y="1523924"/>
            <a:ext cx="1828800" cy="1913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therine &quot;Kip&quot; Harbison">
            <a:extLst>
              <a:ext uri="{FF2B5EF4-FFF2-40B4-BE49-F238E27FC236}">
                <a16:creationId xmlns:a16="http://schemas.microsoft.com/office/drawing/2014/main" id="{23A08D23-1173-5C31-9951-BE4D9A5652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76" t="11984" r="6510" b="31728"/>
          <a:stretch/>
        </p:blipFill>
        <p:spPr bwMode="auto">
          <a:xfrm>
            <a:off x="2161658" y="4134457"/>
            <a:ext cx="1828800" cy="191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112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BBAF9EAE-D410-2A17-A233-886E01449256}"/>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404941"/>
            <a:ext cx="10515600" cy="1325563"/>
          </a:xfrm>
        </p:spPr>
        <p:txBody>
          <a:bodyPr/>
          <a:lstStyle/>
          <a:p>
            <a:pPr algn="ctr"/>
            <a:r>
              <a:rPr lang="en-US" b="1" dirty="0">
                <a:solidFill>
                  <a:schemeClr val="bg1"/>
                </a:solidFill>
              </a:rPr>
              <a:t>Arguments for and </a:t>
            </a:r>
            <a:br>
              <a:rPr lang="en-US" b="1" dirty="0">
                <a:solidFill>
                  <a:schemeClr val="bg1"/>
                </a:solidFill>
              </a:rPr>
            </a:br>
            <a:r>
              <a:rPr lang="en-US" b="1" dirty="0">
                <a:solidFill>
                  <a:schemeClr val="bg1"/>
                </a:solidFill>
              </a:rPr>
              <a:t>Against Medical Monitoring</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30</a:t>
            </a:fld>
            <a:endParaRPr lang="en-US" dirty="0"/>
          </a:p>
        </p:txBody>
      </p:sp>
    </p:spTree>
    <p:extLst>
      <p:ext uri="{BB962C8B-B14F-4D97-AF65-F5344CB8AC3E}">
        <p14:creationId xmlns:p14="http://schemas.microsoft.com/office/powerpoint/2010/main" val="330974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FCB6DA-3E17-5ED5-AAD4-F4585BC283A5}"/>
              </a:ext>
            </a:extLst>
          </p:cNvPr>
          <p:cNvSpPr>
            <a:spLocks noGrp="1"/>
          </p:cNvSpPr>
          <p:nvPr>
            <p:ph type="sldNum" sz="quarter" idx="12"/>
          </p:nvPr>
        </p:nvSpPr>
        <p:spPr/>
        <p:txBody>
          <a:bodyPr/>
          <a:lstStyle/>
          <a:p>
            <a:fld id="{4A5F6FE7-FE69-4565-AEEA-C6A318A25770}" type="slidenum">
              <a:rPr lang="en-US" smtClean="0"/>
              <a:t>31</a:t>
            </a:fld>
            <a:endParaRPr lang="en-US" dirty="0"/>
          </a:p>
        </p:txBody>
      </p:sp>
      <p:sp>
        <p:nvSpPr>
          <p:cNvPr id="3" name="TextBox 2">
            <a:extLst>
              <a:ext uri="{FF2B5EF4-FFF2-40B4-BE49-F238E27FC236}">
                <a16:creationId xmlns:a16="http://schemas.microsoft.com/office/drawing/2014/main" id="{1E75597F-E3F7-8829-7478-7E1DE1DED1EA}"/>
              </a:ext>
            </a:extLst>
          </p:cNvPr>
          <p:cNvSpPr txBox="1"/>
          <p:nvPr/>
        </p:nvSpPr>
        <p:spPr>
          <a:xfrm>
            <a:off x="1191768" y="1089164"/>
            <a:ext cx="10717488" cy="5632311"/>
          </a:xfrm>
          <a:prstGeom prst="rect">
            <a:avLst/>
          </a:prstGeom>
          <a:noFill/>
        </p:spPr>
        <p:txBody>
          <a:bodyPr wrap="square" rtlCol="0">
            <a:spAutoFit/>
          </a:bodyPr>
          <a:lstStyle/>
          <a:p>
            <a:endParaRPr lang="en-US" dirty="0"/>
          </a:p>
          <a:p>
            <a:pPr marL="342900" indent="-342900">
              <a:buFont typeface="+mj-lt"/>
              <a:buAutoNum type="alphaLcPeriod"/>
            </a:pPr>
            <a:r>
              <a:rPr lang="en-US" dirty="0"/>
              <a:t>Early detection is the key to the cure for many diseases, the old "ounce of prevention" argument. </a:t>
            </a:r>
          </a:p>
          <a:p>
            <a:pPr marL="342900" indent="-342900">
              <a:buFont typeface="+mj-lt"/>
              <a:buAutoNum type="alphaLcPeriod"/>
            </a:pPr>
            <a:endParaRPr lang="en-US" dirty="0"/>
          </a:p>
          <a:p>
            <a:pPr marL="342900" indent="-342900">
              <a:buFont typeface="+mj-lt"/>
              <a:buAutoNum type="alphaLcPeriod"/>
            </a:pPr>
            <a:r>
              <a:rPr lang="en-US" dirty="0"/>
              <a:t>A "pure" medical monitoring claim, that requests no personal injury, should enable the claimant to litigate a damages claim in the future despite typical claim-splitting (one bite at the apple) defenses.</a:t>
            </a:r>
          </a:p>
          <a:p>
            <a:pPr marL="342900" indent="-342900">
              <a:buFont typeface="+mj-lt"/>
              <a:buAutoNum type="alphaLcPeriod"/>
            </a:pPr>
            <a:endParaRPr lang="en-US" dirty="0"/>
          </a:p>
          <a:p>
            <a:pPr marL="342900" indent="-342900">
              <a:buFont typeface="+mj-lt"/>
              <a:buAutoNum type="alphaLcPeriod"/>
            </a:pPr>
            <a:r>
              <a:rPr lang="en-US" dirty="0"/>
              <a:t>Although there are costs associated with litigating a second, personal injury claim, they may be small in comparison to the societal and human costs avoided due to early detection of disease though medical monitoring.</a:t>
            </a:r>
          </a:p>
          <a:p>
            <a:pPr marL="342900" indent="-342900">
              <a:buFont typeface="+mj-lt"/>
              <a:buAutoNum type="alphaLcPeriod"/>
            </a:pPr>
            <a:endParaRPr lang="en-US" dirty="0"/>
          </a:p>
          <a:p>
            <a:pPr marL="342900" indent="-342900">
              <a:buFont typeface="+mj-lt"/>
              <a:buAutoNum type="alphaLcPeriod"/>
            </a:pPr>
            <a:r>
              <a:rPr lang="en-US" dirty="0"/>
              <a:t>Medical monitoring provides deterrence to Defendants' bad conduct, so that they do not avoid paying all the costs resulting from their negligence.</a:t>
            </a:r>
          </a:p>
          <a:p>
            <a:pPr marL="342900" indent="-342900">
              <a:buFont typeface="+mj-lt"/>
              <a:buAutoNum type="alphaLcPeriod"/>
            </a:pPr>
            <a:endParaRPr lang="en-US" dirty="0"/>
          </a:p>
          <a:p>
            <a:pPr marL="342900" indent="-342900">
              <a:buFont typeface="+mj-lt"/>
              <a:buAutoNum type="alphaLcPeriod"/>
            </a:pPr>
            <a:r>
              <a:rPr lang="en-US" dirty="0"/>
              <a:t>Savvy Defendants may benefit because medical monitoring may provide enough notice to close out claims for punitive damages, and successful treatment in the early stages of disease may reduce overall damage claims.</a:t>
            </a:r>
          </a:p>
          <a:p>
            <a:pPr marL="342900" indent="-342900">
              <a:buFont typeface="+mj-lt"/>
              <a:buAutoNum type="alphaLcPeriod"/>
            </a:pPr>
            <a:endParaRPr lang="en-US" dirty="0"/>
          </a:p>
          <a:p>
            <a:pPr marL="342900" indent="-342900">
              <a:buFont typeface="+mj-lt"/>
              <a:buAutoNum type="alphaLcPeriod"/>
            </a:pPr>
            <a:r>
              <a:rPr lang="en-US" dirty="0"/>
              <a:t> Savvy Defendants could couple a medical monitoring program with a personal injury payment grid to sew up the case. However, this has rarely been done.</a:t>
            </a:r>
          </a:p>
          <a:p>
            <a:endParaRPr lang="en-US" dirty="0"/>
          </a:p>
        </p:txBody>
      </p:sp>
      <p:sp>
        <p:nvSpPr>
          <p:cNvPr id="4" name="Title 1">
            <a:extLst>
              <a:ext uri="{FF2B5EF4-FFF2-40B4-BE49-F238E27FC236}">
                <a16:creationId xmlns:a16="http://schemas.microsoft.com/office/drawing/2014/main" id="{37846F53-79F8-53D6-BE2C-45CFD6F4EA93}"/>
              </a:ext>
            </a:extLst>
          </p:cNvPr>
          <p:cNvSpPr txBox="1">
            <a:spLocks/>
          </p:cNvSpPr>
          <p:nvPr/>
        </p:nvSpPr>
        <p:spPr>
          <a:xfrm>
            <a:off x="1191768" y="57614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Arguments for Medical Monitoring</a:t>
            </a:r>
            <a:endParaRPr lang="en-US" sz="3200" dirty="0"/>
          </a:p>
        </p:txBody>
      </p:sp>
      <p:pic>
        <p:nvPicPr>
          <p:cNvPr id="5" name="Picture 4" descr="Close up view of platelets in the blood">
            <a:extLst>
              <a:ext uri="{FF2B5EF4-FFF2-40B4-BE49-F238E27FC236}">
                <a16:creationId xmlns:a16="http://schemas.microsoft.com/office/drawing/2014/main" id="{F7C9776A-68FE-03F4-D3A3-93C2E2EC3899}"/>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3346228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14D92-DB34-F061-60F6-2D64670843B6}"/>
              </a:ext>
            </a:extLst>
          </p:cNvPr>
          <p:cNvSpPr>
            <a:spLocks noGrp="1"/>
          </p:cNvSpPr>
          <p:nvPr>
            <p:ph type="sldNum" sz="quarter" idx="12"/>
          </p:nvPr>
        </p:nvSpPr>
        <p:spPr/>
        <p:txBody>
          <a:bodyPr/>
          <a:lstStyle/>
          <a:p>
            <a:fld id="{4A5F6FE7-FE69-4565-AEEA-C6A318A25770}" type="slidenum">
              <a:rPr lang="en-US" smtClean="0"/>
              <a:t>32</a:t>
            </a:fld>
            <a:endParaRPr lang="en-US" dirty="0"/>
          </a:p>
        </p:txBody>
      </p:sp>
      <p:sp>
        <p:nvSpPr>
          <p:cNvPr id="3" name="TextBox 2">
            <a:extLst>
              <a:ext uri="{FF2B5EF4-FFF2-40B4-BE49-F238E27FC236}">
                <a16:creationId xmlns:a16="http://schemas.microsoft.com/office/drawing/2014/main" id="{C6BFE117-3035-5D4F-D04D-650D87490922}"/>
              </a:ext>
            </a:extLst>
          </p:cNvPr>
          <p:cNvSpPr txBox="1"/>
          <p:nvPr/>
        </p:nvSpPr>
        <p:spPr>
          <a:xfrm>
            <a:off x="1255056" y="1029712"/>
            <a:ext cx="10515600" cy="4622869"/>
          </a:xfrm>
          <a:prstGeom prst="rect">
            <a:avLst/>
          </a:prstGeom>
          <a:noFill/>
        </p:spPr>
        <p:txBody>
          <a:bodyPr wrap="square" rtlCol="0">
            <a:spAutoFit/>
          </a:bodyPr>
          <a:lstStyle/>
          <a:p>
            <a:pPr>
              <a:lnSpc>
                <a:spcPct val="150000"/>
              </a:lnSpc>
            </a:pPr>
            <a:endParaRPr lang="en-US" dirty="0"/>
          </a:p>
          <a:p>
            <a:pPr marL="342900" indent="-342900">
              <a:lnSpc>
                <a:spcPct val="150000"/>
              </a:lnSpc>
              <a:buFont typeface="+mj-lt"/>
              <a:buAutoNum type="alphaLcPeriod"/>
            </a:pPr>
            <a:r>
              <a:rPr lang="en-US" dirty="0"/>
              <a:t>The two big defenses:</a:t>
            </a:r>
          </a:p>
          <a:p>
            <a:pPr marL="800100" lvl="1" indent="-342900">
              <a:lnSpc>
                <a:spcPct val="150000"/>
              </a:lnSpc>
              <a:buFont typeface="+mj-lt"/>
              <a:buAutoNum type="arabicPeriod"/>
            </a:pPr>
            <a:r>
              <a:rPr lang="en-US" dirty="0"/>
              <a:t>No physical injury. (See below)</a:t>
            </a:r>
          </a:p>
          <a:p>
            <a:pPr marL="800100" lvl="1" indent="-342900">
              <a:lnSpc>
                <a:spcPct val="150000"/>
              </a:lnSpc>
              <a:buFont typeface="+mj-lt"/>
              <a:buAutoNum type="arabicPeriod"/>
            </a:pPr>
            <a:r>
              <a:rPr lang="en-US" dirty="0"/>
              <a:t>Class certification should not be granted because individual proof would be required to determine and administer such claims. (Will discuss in the advance course)</a:t>
            </a:r>
          </a:p>
          <a:p>
            <a:pPr marL="342900" indent="-342900">
              <a:lnSpc>
                <a:spcPct val="150000"/>
              </a:lnSpc>
              <a:buFont typeface="+mj-lt"/>
              <a:buAutoNum type="alphaLcPeriod"/>
            </a:pPr>
            <a:r>
              <a:rPr lang="en-US" dirty="0"/>
              <a:t>Legislatures, not courts, should resolve the type of "far-reaching and complex public policy issues" raised by plaintiffs' requests for medical monitoring.</a:t>
            </a:r>
          </a:p>
          <a:p>
            <a:pPr marL="342900" indent="-342900">
              <a:lnSpc>
                <a:spcPct val="150000"/>
              </a:lnSpc>
              <a:buFont typeface="+mj-lt"/>
              <a:buAutoNum type="alphaLcPeriod"/>
            </a:pPr>
            <a:r>
              <a:rPr lang="en-US" dirty="0"/>
              <a:t>Medical monitoring is an illegal expansion of tort law.</a:t>
            </a:r>
          </a:p>
          <a:p>
            <a:pPr marL="342900" indent="-342900">
              <a:lnSpc>
                <a:spcPct val="150000"/>
              </a:lnSpc>
              <a:buFont typeface="+mj-lt"/>
              <a:buAutoNum type="alphaLcPeriod"/>
            </a:pPr>
            <a:r>
              <a:rPr lang="en-US" dirty="0"/>
              <a:t>Requiring physical injury for medical monitoring reduces fraudulent claims and provides a clear line allowing fact-finders to distinguish between Plaintiffs who have a claim and those who do not.</a:t>
            </a:r>
          </a:p>
          <a:p>
            <a:pPr marL="342900" indent="-342900">
              <a:lnSpc>
                <a:spcPct val="150000"/>
              </a:lnSpc>
              <a:buFont typeface="+mj-lt"/>
              <a:buAutoNum type="alphaLcPeriod"/>
            </a:pPr>
            <a:r>
              <a:rPr lang="en-US" dirty="0"/>
              <a:t>A medical monitoring claim runs afoul of the economic loss doctrine: the Plaintiff is not hurt.</a:t>
            </a:r>
          </a:p>
        </p:txBody>
      </p:sp>
      <p:sp>
        <p:nvSpPr>
          <p:cNvPr id="4" name="Title 1">
            <a:extLst>
              <a:ext uri="{FF2B5EF4-FFF2-40B4-BE49-F238E27FC236}">
                <a16:creationId xmlns:a16="http://schemas.microsoft.com/office/drawing/2014/main" id="{90068AD8-E3EA-A970-E7C2-2D50F69DFB45}"/>
              </a:ext>
            </a:extLst>
          </p:cNvPr>
          <p:cNvSpPr txBox="1">
            <a:spLocks/>
          </p:cNvSpPr>
          <p:nvPr/>
        </p:nvSpPr>
        <p:spPr>
          <a:xfrm>
            <a:off x="1135464" y="5653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Arguments Against Medical Monitoring</a:t>
            </a:r>
            <a:endParaRPr lang="en-US" sz="3200" dirty="0"/>
          </a:p>
        </p:txBody>
      </p:sp>
      <p:pic>
        <p:nvPicPr>
          <p:cNvPr id="5" name="Picture 4" descr="Close up view of platelets in the blood">
            <a:extLst>
              <a:ext uri="{FF2B5EF4-FFF2-40B4-BE49-F238E27FC236}">
                <a16:creationId xmlns:a16="http://schemas.microsoft.com/office/drawing/2014/main" id="{46580C32-B54B-9748-30A8-57B7F0ABF1A9}"/>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
        <p:nvSpPr>
          <p:cNvPr id="6" name="TextBox 5">
            <a:extLst>
              <a:ext uri="{FF2B5EF4-FFF2-40B4-BE49-F238E27FC236}">
                <a16:creationId xmlns:a16="http://schemas.microsoft.com/office/drawing/2014/main" id="{0FF15750-BC63-6E22-7C66-959F3889D414}"/>
              </a:ext>
            </a:extLst>
          </p:cNvPr>
          <p:cNvSpPr txBox="1"/>
          <p:nvPr/>
        </p:nvSpPr>
        <p:spPr>
          <a:xfrm>
            <a:off x="9404611" y="5828288"/>
            <a:ext cx="2246453" cy="369332"/>
          </a:xfrm>
          <a:prstGeom prst="rect">
            <a:avLst/>
          </a:prstGeom>
          <a:noFill/>
        </p:spPr>
        <p:txBody>
          <a:bodyPr wrap="square" rtlCol="0">
            <a:spAutoFit/>
          </a:bodyPr>
          <a:lstStyle/>
          <a:p>
            <a:r>
              <a:rPr lang="en-US" i="1" dirty="0"/>
              <a:t>continued</a:t>
            </a:r>
          </a:p>
        </p:txBody>
      </p:sp>
    </p:spTree>
    <p:extLst>
      <p:ext uri="{BB962C8B-B14F-4D97-AF65-F5344CB8AC3E}">
        <p14:creationId xmlns:p14="http://schemas.microsoft.com/office/powerpoint/2010/main" val="371850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914D92-DB34-F061-60F6-2D64670843B6}"/>
              </a:ext>
            </a:extLst>
          </p:cNvPr>
          <p:cNvSpPr>
            <a:spLocks noGrp="1"/>
          </p:cNvSpPr>
          <p:nvPr>
            <p:ph type="sldNum" sz="quarter" idx="12"/>
          </p:nvPr>
        </p:nvSpPr>
        <p:spPr/>
        <p:txBody>
          <a:bodyPr/>
          <a:lstStyle/>
          <a:p>
            <a:fld id="{4A5F6FE7-FE69-4565-AEEA-C6A318A25770}" type="slidenum">
              <a:rPr lang="en-US" smtClean="0"/>
              <a:t>33</a:t>
            </a:fld>
            <a:endParaRPr lang="en-US" dirty="0"/>
          </a:p>
        </p:txBody>
      </p:sp>
      <p:sp>
        <p:nvSpPr>
          <p:cNvPr id="3" name="TextBox 2">
            <a:extLst>
              <a:ext uri="{FF2B5EF4-FFF2-40B4-BE49-F238E27FC236}">
                <a16:creationId xmlns:a16="http://schemas.microsoft.com/office/drawing/2014/main" id="{C6BFE117-3035-5D4F-D04D-650D87490922}"/>
              </a:ext>
            </a:extLst>
          </p:cNvPr>
          <p:cNvSpPr txBox="1"/>
          <p:nvPr/>
        </p:nvSpPr>
        <p:spPr>
          <a:xfrm>
            <a:off x="1231907" y="1228090"/>
            <a:ext cx="10515600" cy="5453865"/>
          </a:xfrm>
          <a:prstGeom prst="rect">
            <a:avLst/>
          </a:prstGeom>
          <a:noFill/>
        </p:spPr>
        <p:txBody>
          <a:bodyPr wrap="square" rtlCol="0">
            <a:spAutoFit/>
          </a:bodyPr>
          <a:lstStyle/>
          <a:p>
            <a:pPr marL="342900" indent="-342900">
              <a:lnSpc>
                <a:spcPct val="150000"/>
              </a:lnSpc>
              <a:buFont typeface="+mj-lt"/>
              <a:buAutoNum type="alphaLcPeriod" startAt="6"/>
            </a:pPr>
            <a:r>
              <a:rPr lang="en-US" dirty="0"/>
              <a:t>"Undesirable effects" could flow from a medical monitoring claim, e.g., it could "drain resources needed to compensate those with manifest physical injuries and a more immediate need for medical care," monitoring does not provide "an unmitigated benefit for all concerned," and could "wreak enormous harm" on the economy.</a:t>
            </a:r>
          </a:p>
          <a:p>
            <a:pPr marL="342900" indent="-342900">
              <a:lnSpc>
                <a:spcPct val="150000"/>
              </a:lnSpc>
              <a:buFont typeface="+mj-lt"/>
              <a:buAutoNum type="alphaLcPeriod" startAt="6"/>
            </a:pPr>
            <a:r>
              <a:rPr lang="en-US" dirty="0"/>
              <a:t>Medically-necessary monitoring may be paid for by claimant insurance anyway.  What about Obamacare?</a:t>
            </a:r>
          </a:p>
          <a:p>
            <a:pPr marL="342900" indent="-342900">
              <a:lnSpc>
                <a:spcPct val="150000"/>
              </a:lnSpc>
              <a:buFont typeface="+mj-lt"/>
              <a:buAutoNum type="alphaLcPeriod" startAt="6"/>
            </a:pPr>
            <a:r>
              <a:rPr lang="en-US" dirty="0"/>
              <a:t>The underlying conduct of the Defendant was not tortious.</a:t>
            </a:r>
          </a:p>
          <a:p>
            <a:pPr marL="342900" indent="-342900">
              <a:lnSpc>
                <a:spcPct val="150000"/>
              </a:lnSpc>
              <a:buFont typeface="+mj-lt"/>
              <a:buAutoNum type="alphaLcPeriod" startAt="6"/>
            </a:pPr>
            <a:r>
              <a:rPr lang="en-US" dirty="0"/>
              <a:t>The Plaintiff cannot establish that he is at a significant increased risk of injury.</a:t>
            </a:r>
          </a:p>
          <a:p>
            <a:pPr marL="342900" indent="-342900">
              <a:lnSpc>
                <a:spcPct val="150000"/>
              </a:lnSpc>
              <a:buFont typeface="+mj-lt"/>
              <a:buAutoNum type="alphaLcPeriod" startAt="6"/>
            </a:pPr>
            <a:r>
              <a:rPr lang="en-US" dirty="0"/>
              <a:t>The proposed monitoring is not capable of detecting the condition earlier than without monitoring.</a:t>
            </a:r>
          </a:p>
          <a:p>
            <a:pPr marL="342900" indent="-342900">
              <a:lnSpc>
                <a:spcPct val="150000"/>
              </a:lnSpc>
              <a:buFont typeface="+mj-lt"/>
              <a:buAutoNum type="alphaLcPeriod" startAt="6"/>
            </a:pPr>
            <a:r>
              <a:rPr lang="en-US" dirty="0"/>
              <a:t>The proposed monitoring is not reasonably necessary: Would a reasonable physician prescribe the proposed monitoring?  </a:t>
            </a:r>
          </a:p>
          <a:p>
            <a:pPr marL="342900" indent="-342900">
              <a:lnSpc>
                <a:spcPct val="150000"/>
              </a:lnSpc>
              <a:buFont typeface="+mj-lt"/>
              <a:buAutoNum type="alphaLcPeriod" startAt="6"/>
            </a:pPr>
            <a:r>
              <a:rPr lang="en-US" dirty="0"/>
              <a:t>The proposed monitoring is recommended/provided already even without the claimed increased risk of injury. </a:t>
            </a:r>
          </a:p>
        </p:txBody>
      </p:sp>
      <p:sp>
        <p:nvSpPr>
          <p:cNvPr id="4" name="Title 1">
            <a:extLst>
              <a:ext uri="{FF2B5EF4-FFF2-40B4-BE49-F238E27FC236}">
                <a16:creationId xmlns:a16="http://schemas.microsoft.com/office/drawing/2014/main" id="{90068AD8-E3EA-A970-E7C2-2D50F69DFB45}"/>
              </a:ext>
            </a:extLst>
          </p:cNvPr>
          <p:cNvSpPr txBox="1">
            <a:spLocks/>
          </p:cNvSpPr>
          <p:nvPr/>
        </p:nvSpPr>
        <p:spPr>
          <a:xfrm>
            <a:off x="1135464" y="56530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Arguments Against Medical Monitoring </a:t>
            </a:r>
            <a:r>
              <a:rPr lang="en-US" sz="3200" dirty="0"/>
              <a:t>(continued)</a:t>
            </a:r>
          </a:p>
        </p:txBody>
      </p:sp>
      <p:pic>
        <p:nvPicPr>
          <p:cNvPr id="5" name="Picture 4" descr="Close up view of platelets in the blood">
            <a:extLst>
              <a:ext uri="{FF2B5EF4-FFF2-40B4-BE49-F238E27FC236}">
                <a16:creationId xmlns:a16="http://schemas.microsoft.com/office/drawing/2014/main" id="{46580C32-B54B-9748-30A8-57B7F0ABF1A9}"/>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162233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383C67F4-B571-93FA-80D2-86ED7865920E}"/>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6FC36BBD-9E8D-674C-38D2-7BF61C303694}"/>
              </a:ext>
            </a:extLst>
          </p:cNvPr>
          <p:cNvSpPr>
            <a:spLocks noGrp="1"/>
          </p:cNvSpPr>
          <p:nvPr>
            <p:ph type="title"/>
          </p:nvPr>
        </p:nvSpPr>
        <p:spPr>
          <a:xfrm>
            <a:off x="838200" y="2385664"/>
            <a:ext cx="10515600" cy="2086672"/>
          </a:xfrm>
        </p:spPr>
        <p:txBody>
          <a:bodyPr>
            <a:normAutofit/>
          </a:bodyPr>
          <a:lstStyle/>
          <a:p>
            <a:pPr algn="ctr"/>
            <a:r>
              <a:rPr lang="en-US" b="1" dirty="0">
                <a:solidFill>
                  <a:schemeClr val="bg1"/>
                </a:solidFill>
              </a:rPr>
              <a:t>A Possible Cure for the Requirement of Physical Damage Prior to Having Medical Monitoring: Subcellular Damage Proof</a:t>
            </a:r>
            <a:endParaRPr lang="en-US" dirty="0">
              <a:solidFill>
                <a:schemeClr val="bg1"/>
              </a:solidFill>
            </a:endParaRPr>
          </a:p>
        </p:txBody>
      </p:sp>
      <p:sp>
        <p:nvSpPr>
          <p:cNvPr id="3" name="Slide Number Placeholder 2">
            <a:extLst>
              <a:ext uri="{FF2B5EF4-FFF2-40B4-BE49-F238E27FC236}">
                <a16:creationId xmlns:a16="http://schemas.microsoft.com/office/drawing/2014/main" id="{BC53E0A5-4026-2B0F-5CFF-95134435EB69}"/>
              </a:ext>
            </a:extLst>
          </p:cNvPr>
          <p:cNvSpPr>
            <a:spLocks noGrp="1"/>
          </p:cNvSpPr>
          <p:nvPr>
            <p:ph type="sldNum" sz="quarter" idx="12"/>
          </p:nvPr>
        </p:nvSpPr>
        <p:spPr/>
        <p:txBody>
          <a:bodyPr/>
          <a:lstStyle/>
          <a:p>
            <a:fld id="{4A5F6FE7-FE69-4565-AEEA-C6A318A25770}" type="slidenum">
              <a:rPr lang="en-US" smtClean="0"/>
              <a:t>34</a:t>
            </a:fld>
            <a:endParaRPr lang="en-US" dirty="0"/>
          </a:p>
        </p:txBody>
      </p:sp>
    </p:spTree>
    <p:extLst>
      <p:ext uri="{BB962C8B-B14F-4D97-AF65-F5344CB8AC3E}">
        <p14:creationId xmlns:p14="http://schemas.microsoft.com/office/powerpoint/2010/main" val="1357921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6A64D-7B43-DC3A-AB6E-81B53D98FDA9}"/>
              </a:ext>
            </a:extLst>
          </p:cNvPr>
          <p:cNvSpPr>
            <a:spLocks noGrp="1"/>
          </p:cNvSpPr>
          <p:nvPr>
            <p:ph type="sldNum" sz="quarter" idx="12"/>
          </p:nvPr>
        </p:nvSpPr>
        <p:spPr/>
        <p:txBody>
          <a:bodyPr/>
          <a:lstStyle/>
          <a:p>
            <a:fld id="{4A5F6FE7-FE69-4565-AEEA-C6A318A25770}" type="slidenum">
              <a:rPr lang="en-US" smtClean="0"/>
              <a:t>35</a:t>
            </a:fld>
            <a:endParaRPr lang="en-US" dirty="0"/>
          </a:p>
        </p:txBody>
      </p:sp>
      <p:sp>
        <p:nvSpPr>
          <p:cNvPr id="3" name="TextBox 2">
            <a:extLst>
              <a:ext uri="{FF2B5EF4-FFF2-40B4-BE49-F238E27FC236}">
                <a16:creationId xmlns:a16="http://schemas.microsoft.com/office/drawing/2014/main" id="{3865C4D2-2C0F-75BD-D8E9-487EE53BBA11}"/>
              </a:ext>
            </a:extLst>
          </p:cNvPr>
          <p:cNvSpPr txBox="1"/>
          <p:nvPr/>
        </p:nvSpPr>
        <p:spPr>
          <a:xfrm>
            <a:off x="1135464" y="515098"/>
            <a:ext cx="10218336" cy="2554545"/>
          </a:xfrm>
          <a:prstGeom prst="rect">
            <a:avLst/>
          </a:prstGeom>
          <a:noFill/>
        </p:spPr>
        <p:txBody>
          <a:bodyPr wrap="square" rtlCol="0">
            <a:spAutoFit/>
          </a:bodyPr>
          <a:lstStyle/>
          <a:p>
            <a:r>
              <a:rPr lang="en-US" sz="2400" b="1" dirty="0"/>
              <a:t>It is still the majority rule that medical monitoring without personal injury is not a good claim. </a:t>
            </a:r>
          </a:p>
          <a:p>
            <a:endParaRPr lang="en-US" sz="2400" b="1" dirty="0"/>
          </a:p>
          <a:p>
            <a:r>
              <a:rPr lang="en-US" dirty="0"/>
              <a:t>Of course, medical monitoring with personal injury is an oxymoron, because the purpose of medical monitoring is to detect future injury. A typical rationale is found in the Alabama Supreme Court case of </a:t>
            </a:r>
            <a:r>
              <a:rPr lang="en-US" b="1" i="1" dirty="0"/>
              <a:t>Hinton v. Monsanto Co., </a:t>
            </a:r>
            <a:r>
              <a:rPr lang="en-US" dirty="0"/>
              <a:t>in rejecting a medical monitoring claim brought by a claimant exposed to PCBs. The Court reasoned:</a:t>
            </a:r>
          </a:p>
          <a:p>
            <a:endParaRPr lang="en-US" sz="1600" dirty="0"/>
          </a:p>
        </p:txBody>
      </p:sp>
      <p:sp>
        <p:nvSpPr>
          <p:cNvPr id="4" name="TextBox 3">
            <a:extLst>
              <a:ext uri="{FF2B5EF4-FFF2-40B4-BE49-F238E27FC236}">
                <a16:creationId xmlns:a16="http://schemas.microsoft.com/office/drawing/2014/main" id="{1F92179F-DEB1-D0A4-D8B2-B743C5A40ABB}"/>
              </a:ext>
            </a:extLst>
          </p:cNvPr>
          <p:cNvSpPr txBox="1"/>
          <p:nvPr/>
        </p:nvSpPr>
        <p:spPr>
          <a:xfrm>
            <a:off x="1930958" y="2967007"/>
            <a:ext cx="8330083" cy="1754326"/>
          </a:xfrm>
          <a:prstGeom prst="rect">
            <a:avLst/>
          </a:prstGeom>
          <a:solidFill>
            <a:schemeClr val="bg1">
              <a:lumMod val="95000"/>
            </a:schemeClr>
          </a:solidFill>
        </p:spPr>
        <p:txBody>
          <a:bodyPr wrap="square" rtlCol="0">
            <a:spAutoFit/>
          </a:bodyPr>
          <a:lstStyle/>
          <a:p>
            <a:pPr algn="ctr"/>
            <a:r>
              <a:rPr lang="en-US" dirty="0"/>
              <a:t>"To recognize medical monitoring as a distinct cause of action...would require this court to completely rewrite Alabama's tort-law system, a task akin to traveling in uncharted waters, without the benefit of a seasoned guide...we find it inappropriate ...to stand Alabama tort law on its head in an attempt to alleviate [plaintiff's] concerns about what might occur in the future</a:t>
            </a:r>
            <a:r>
              <a:rPr lang="en-US" b="1" dirty="0"/>
              <a:t>... That law provides no redress for a plaintiff who has no present injury or illness</a:t>
            </a:r>
            <a:r>
              <a:rPr lang="en-US" dirty="0"/>
              <a:t>."  [Emphasis added]</a:t>
            </a:r>
          </a:p>
        </p:txBody>
      </p:sp>
      <p:sp>
        <p:nvSpPr>
          <p:cNvPr id="5" name="TextBox 4">
            <a:extLst>
              <a:ext uri="{FF2B5EF4-FFF2-40B4-BE49-F238E27FC236}">
                <a16:creationId xmlns:a16="http://schemas.microsoft.com/office/drawing/2014/main" id="{F19FB118-937E-D2BF-ACC0-9BDBD3D88057}"/>
              </a:ext>
            </a:extLst>
          </p:cNvPr>
          <p:cNvSpPr txBox="1"/>
          <p:nvPr/>
        </p:nvSpPr>
        <p:spPr>
          <a:xfrm>
            <a:off x="1135464" y="5063794"/>
            <a:ext cx="10218336" cy="1169551"/>
          </a:xfrm>
          <a:prstGeom prst="rect">
            <a:avLst/>
          </a:prstGeom>
          <a:noFill/>
        </p:spPr>
        <p:txBody>
          <a:bodyPr wrap="square" rtlCol="0">
            <a:spAutoFit/>
          </a:bodyPr>
          <a:lstStyle/>
          <a:p>
            <a:pPr algn="just"/>
            <a:r>
              <a:rPr lang="en-US" sz="1400" dirty="0"/>
              <a:t>See also, the Wisconsin case of </a:t>
            </a:r>
            <a:r>
              <a:rPr lang="en-US" sz="1400" b="1" i="1" dirty="0"/>
              <a:t>Alsten v. Wauleco</a:t>
            </a:r>
            <a:r>
              <a:rPr lang="en-US" sz="1400" b="1" dirty="0"/>
              <a:t>,  </a:t>
            </a:r>
            <a:r>
              <a:rPr lang="en-US" sz="1400" dirty="0"/>
              <a:t>denying medical monitoring without personal injury based upon this rationale: "We are persuaded by the United States Supreme Court's decision in </a:t>
            </a:r>
            <a:r>
              <a:rPr lang="en-US" sz="1400" i="1" dirty="0"/>
              <a:t>Metro-North Commuter Railroad Co. v. Buckley</a:t>
            </a:r>
            <a:r>
              <a:rPr lang="en-US" sz="1400" dirty="0"/>
              <a:t>, 521 U.S. 424 (1997), which held that an asymptomatic railroad worker who has been exposed to asbestos could not recover medical monitoring expenses under the Federal Employees' Liability Act, and by several other jurisdictions that have articulated compelling reasons not to recognize medical monitoring claims in the absence of actual injury."</a:t>
            </a:r>
          </a:p>
        </p:txBody>
      </p:sp>
      <p:pic>
        <p:nvPicPr>
          <p:cNvPr id="6" name="Picture 5" descr="Close up view of platelets in the blood">
            <a:extLst>
              <a:ext uri="{FF2B5EF4-FFF2-40B4-BE49-F238E27FC236}">
                <a16:creationId xmlns:a16="http://schemas.microsoft.com/office/drawing/2014/main" id="{583B81A6-3F8F-13F9-5E70-A315E19AC72C}"/>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34205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D109A-EF65-3A15-2265-67DD63365727}"/>
              </a:ext>
            </a:extLst>
          </p:cNvPr>
          <p:cNvSpPr>
            <a:spLocks noGrp="1"/>
          </p:cNvSpPr>
          <p:nvPr>
            <p:ph type="sldNum" sz="quarter" idx="12"/>
          </p:nvPr>
        </p:nvSpPr>
        <p:spPr/>
        <p:txBody>
          <a:bodyPr/>
          <a:lstStyle/>
          <a:p>
            <a:fld id="{4A5F6FE7-FE69-4565-AEEA-C6A318A25770}" type="slidenum">
              <a:rPr lang="en-US" smtClean="0"/>
              <a:t>36</a:t>
            </a:fld>
            <a:endParaRPr lang="en-US" dirty="0"/>
          </a:p>
        </p:txBody>
      </p:sp>
      <p:sp>
        <p:nvSpPr>
          <p:cNvPr id="3" name="TextBox 2">
            <a:extLst>
              <a:ext uri="{FF2B5EF4-FFF2-40B4-BE49-F238E27FC236}">
                <a16:creationId xmlns:a16="http://schemas.microsoft.com/office/drawing/2014/main" id="{E8985052-C851-7075-8F75-F7389D82F7A9}"/>
              </a:ext>
            </a:extLst>
          </p:cNvPr>
          <p:cNvSpPr txBox="1"/>
          <p:nvPr/>
        </p:nvSpPr>
        <p:spPr>
          <a:xfrm>
            <a:off x="1135464" y="1261931"/>
            <a:ext cx="10218336" cy="2031325"/>
          </a:xfrm>
          <a:prstGeom prst="rect">
            <a:avLst/>
          </a:prstGeom>
          <a:noFill/>
        </p:spPr>
        <p:txBody>
          <a:bodyPr wrap="square" rtlCol="0">
            <a:spAutoFit/>
          </a:bodyPr>
          <a:lstStyle/>
          <a:p>
            <a:r>
              <a:rPr lang="en-US" dirty="0"/>
              <a:t>Similar findings were made by the Supreme Courts of Kentucky, Michigan, Mississippi, Nevada, Oregon and Louisiana.  </a:t>
            </a:r>
          </a:p>
          <a:p>
            <a:endParaRPr lang="en-US" dirty="0"/>
          </a:p>
          <a:p>
            <a:r>
              <a:rPr lang="en-US" dirty="0"/>
              <a:t>If physical injury is required, for medical monitoring, why not look for physical sub-cellular change that is a badge of future injury? In 2009, Massachusetts did just that in </a:t>
            </a:r>
            <a:r>
              <a:rPr lang="en-US" b="1" i="1" dirty="0"/>
              <a:t>Donovan v. Phillip Morris</a:t>
            </a:r>
            <a:r>
              <a:rPr lang="en-US" dirty="0"/>
              <a:t>.  A medical monitoring program for cigarette exposure was allowed to proceed despite the Defendants' argument that there was no physical damage, based up the rationale that:</a:t>
            </a:r>
          </a:p>
        </p:txBody>
      </p:sp>
      <p:sp>
        <p:nvSpPr>
          <p:cNvPr id="4" name="TextBox 3">
            <a:extLst>
              <a:ext uri="{FF2B5EF4-FFF2-40B4-BE49-F238E27FC236}">
                <a16:creationId xmlns:a16="http://schemas.microsoft.com/office/drawing/2014/main" id="{BECA835E-EEA6-8969-D65A-1C3D50AF7603}"/>
              </a:ext>
            </a:extLst>
          </p:cNvPr>
          <p:cNvSpPr txBox="1"/>
          <p:nvPr/>
        </p:nvSpPr>
        <p:spPr>
          <a:xfrm>
            <a:off x="1556791" y="3564745"/>
            <a:ext cx="9078418" cy="923330"/>
          </a:xfrm>
          <a:prstGeom prst="rect">
            <a:avLst/>
          </a:prstGeom>
          <a:solidFill>
            <a:schemeClr val="bg1">
              <a:lumMod val="95000"/>
            </a:schemeClr>
          </a:solidFill>
        </p:spPr>
        <p:txBody>
          <a:bodyPr wrap="square" rtlCol="0">
            <a:spAutoFit/>
          </a:bodyPr>
          <a:lstStyle/>
          <a:p>
            <a:pPr algn="ctr"/>
            <a:r>
              <a:rPr lang="en-US" dirty="0"/>
              <a:t>"No particular level or quantification of increase in risk of harm is necessary, so long as it is substantial and so long as there has been a </a:t>
            </a:r>
            <a:r>
              <a:rPr lang="en-US" b="1" dirty="0"/>
              <a:t>corresponding subcellular change</a:t>
            </a:r>
            <a:r>
              <a:rPr lang="en-US" dirty="0"/>
              <a:t>." (Emphasis added) </a:t>
            </a:r>
          </a:p>
        </p:txBody>
      </p:sp>
      <p:sp>
        <p:nvSpPr>
          <p:cNvPr id="5" name="TextBox 4">
            <a:extLst>
              <a:ext uri="{FF2B5EF4-FFF2-40B4-BE49-F238E27FC236}">
                <a16:creationId xmlns:a16="http://schemas.microsoft.com/office/drawing/2014/main" id="{DE3EA789-BEF4-4B4D-A72E-09950338A2FD}"/>
              </a:ext>
            </a:extLst>
          </p:cNvPr>
          <p:cNvSpPr txBox="1"/>
          <p:nvPr/>
        </p:nvSpPr>
        <p:spPr>
          <a:xfrm>
            <a:off x="1135464" y="4917484"/>
            <a:ext cx="10218336" cy="1200329"/>
          </a:xfrm>
          <a:prstGeom prst="rect">
            <a:avLst/>
          </a:prstGeom>
          <a:noFill/>
        </p:spPr>
        <p:txBody>
          <a:bodyPr wrap="square" rtlCol="0">
            <a:spAutoFit/>
          </a:bodyPr>
          <a:lstStyle/>
          <a:p>
            <a:r>
              <a:rPr lang="en-US" b="1" dirty="0"/>
              <a:t>Better scientific proof </a:t>
            </a:r>
            <a:r>
              <a:rPr lang="en-US" dirty="0"/>
              <a:t>might help clear the </a:t>
            </a:r>
            <a:r>
              <a:rPr lang="en-US" b="1" dirty="0"/>
              <a:t>physical injury </a:t>
            </a:r>
            <a:r>
              <a:rPr lang="en-US" dirty="0"/>
              <a:t>hurdle to medical monitoring.  Advancements in diagnostic technologies may allow more Plaintiffs to show present physical injury.  Scientific advances are expanding diagnostic capabilities.  These advances may have a positive effect on the utility of medical monitoring in litigation.</a:t>
            </a:r>
          </a:p>
        </p:txBody>
      </p:sp>
      <p:sp>
        <p:nvSpPr>
          <p:cNvPr id="6" name="TextBox 5">
            <a:extLst>
              <a:ext uri="{FF2B5EF4-FFF2-40B4-BE49-F238E27FC236}">
                <a16:creationId xmlns:a16="http://schemas.microsoft.com/office/drawing/2014/main" id="{C7F84003-891B-EAE6-C156-64C535388884}"/>
              </a:ext>
            </a:extLst>
          </p:cNvPr>
          <p:cNvSpPr txBox="1"/>
          <p:nvPr/>
        </p:nvSpPr>
        <p:spPr>
          <a:xfrm>
            <a:off x="1135464" y="604054"/>
            <a:ext cx="10218336" cy="1077218"/>
          </a:xfrm>
          <a:prstGeom prst="rect">
            <a:avLst/>
          </a:prstGeom>
          <a:noFill/>
        </p:spPr>
        <p:txBody>
          <a:bodyPr wrap="square" rtlCol="0">
            <a:spAutoFit/>
          </a:bodyPr>
          <a:lstStyle/>
          <a:p>
            <a:r>
              <a:rPr lang="en-US" sz="2400" b="1" dirty="0"/>
              <a:t>The physical injury hurdle. </a:t>
            </a:r>
          </a:p>
          <a:p>
            <a:endParaRPr lang="en-US" sz="2400" b="1" dirty="0"/>
          </a:p>
          <a:p>
            <a:endParaRPr lang="en-US" sz="1600" dirty="0"/>
          </a:p>
        </p:txBody>
      </p:sp>
      <p:pic>
        <p:nvPicPr>
          <p:cNvPr id="7" name="Picture 6" descr="Close up view of platelets in the blood">
            <a:extLst>
              <a:ext uri="{FF2B5EF4-FFF2-40B4-BE49-F238E27FC236}">
                <a16:creationId xmlns:a16="http://schemas.microsoft.com/office/drawing/2014/main" id="{D5326CB5-B0DA-91E4-BE42-DC2D951359FE}"/>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2177950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6B3F6-E5CE-25AC-FA78-225067BB99D1}"/>
              </a:ext>
            </a:extLst>
          </p:cNvPr>
          <p:cNvSpPr>
            <a:spLocks noGrp="1"/>
          </p:cNvSpPr>
          <p:nvPr>
            <p:ph type="sldNum" sz="quarter" idx="12"/>
          </p:nvPr>
        </p:nvSpPr>
        <p:spPr/>
        <p:txBody>
          <a:bodyPr/>
          <a:lstStyle/>
          <a:p>
            <a:fld id="{4A5F6FE7-FE69-4565-AEEA-C6A318A25770}" type="slidenum">
              <a:rPr lang="en-US" smtClean="0"/>
              <a:t>37</a:t>
            </a:fld>
            <a:endParaRPr lang="en-US" dirty="0"/>
          </a:p>
        </p:txBody>
      </p:sp>
      <p:sp>
        <p:nvSpPr>
          <p:cNvPr id="3" name="TextBox 2">
            <a:extLst>
              <a:ext uri="{FF2B5EF4-FFF2-40B4-BE49-F238E27FC236}">
                <a16:creationId xmlns:a16="http://schemas.microsoft.com/office/drawing/2014/main" id="{071A3C53-64B0-B154-3340-FBD37AD7952F}"/>
              </a:ext>
            </a:extLst>
          </p:cNvPr>
          <p:cNvSpPr txBox="1"/>
          <p:nvPr/>
        </p:nvSpPr>
        <p:spPr>
          <a:xfrm>
            <a:off x="4619443" y="1589584"/>
            <a:ext cx="6884829" cy="1938992"/>
          </a:xfrm>
          <a:prstGeom prst="rect">
            <a:avLst/>
          </a:prstGeom>
          <a:noFill/>
        </p:spPr>
        <p:txBody>
          <a:bodyPr wrap="square" rtlCol="0">
            <a:spAutoFit/>
          </a:bodyPr>
          <a:lstStyle/>
          <a:p>
            <a:r>
              <a:rPr lang="en-US" sz="2000" b="1" dirty="0"/>
              <a:t>Edgar C. Gentle III </a:t>
            </a:r>
            <a:br>
              <a:rPr lang="en-US" sz="2000" b="1" dirty="0"/>
            </a:br>
            <a:r>
              <a:rPr lang="en-US" sz="2000" b="1" dirty="0">
                <a:solidFill>
                  <a:schemeClr val="bg1">
                    <a:lumMod val="50000"/>
                  </a:schemeClr>
                </a:solidFill>
              </a:rPr>
              <a:t>Founding Partner | Gentle Turner &amp; Benson LLC</a:t>
            </a:r>
          </a:p>
          <a:p>
            <a:endParaRPr lang="en-US" sz="2000" dirty="0">
              <a:solidFill>
                <a:schemeClr val="bg1">
                  <a:lumMod val="50000"/>
                </a:schemeClr>
              </a:solidFill>
            </a:endParaRPr>
          </a:p>
          <a:p>
            <a:r>
              <a:rPr lang="en-US" sz="2000" dirty="0">
                <a:solidFill>
                  <a:schemeClr val="bg1">
                    <a:lumMod val="50000"/>
                  </a:schemeClr>
                </a:solidFill>
              </a:rPr>
              <a:t>(205) 716-3000</a:t>
            </a:r>
          </a:p>
          <a:p>
            <a:r>
              <a:rPr lang="en-US" sz="2000" dirty="0">
                <a:solidFill>
                  <a:schemeClr val="bg1">
                    <a:lumMod val="50000"/>
                  </a:schemeClr>
                </a:solidFill>
              </a:rPr>
              <a:t>egentle@gtandslaw.com</a:t>
            </a:r>
          </a:p>
          <a:p>
            <a:endParaRPr lang="en-US" sz="2000" b="1" dirty="0">
              <a:solidFill>
                <a:schemeClr val="bg1">
                  <a:lumMod val="50000"/>
                </a:schemeClr>
              </a:solidFill>
            </a:endParaRPr>
          </a:p>
        </p:txBody>
      </p:sp>
      <p:sp>
        <p:nvSpPr>
          <p:cNvPr id="4" name="Title 1">
            <a:extLst>
              <a:ext uri="{FF2B5EF4-FFF2-40B4-BE49-F238E27FC236}">
                <a16:creationId xmlns:a16="http://schemas.microsoft.com/office/drawing/2014/main" id="{2A5B38A2-0AF7-9D74-20A5-274EBF960245}"/>
              </a:ext>
            </a:extLst>
          </p:cNvPr>
          <p:cNvSpPr txBox="1">
            <a:spLocks/>
          </p:cNvSpPr>
          <p:nvPr/>
        </p:nvSpPr>
        <p:spPr>
          <a:xfrm>
            <a:off x="1252728" y="648428"/>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Speaker Contact Info</a:t>
            </a:r>
          </a:p>
        </p:txBody>
      </p:sp>
      <p:pic>
        <p:nvPicPr>
          <p:cNvPr id="6" name="Picture 5" descr="Close up view of platelets in the blood">
            <a:extLst>
              <a:ext uri="{FF2B5EF4-FFF2-40B4-BE49-F238E27FC236}">
                <a16:creationId xmlns:a16="http://schemas.microsoft.com/office/drawing/2014/main" id="{970179AA-F074-AE21-0939-4FAAA87C446A}"/>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
        <p:nvSpPr>
          <p:cNvPr id="5" name="TextBox 4">
            <a:extLst>
              <a:ext uri="{FF2B5EF4-FFF2-40B4-BE49-F238E27FC236}">
                <a16:creationId xmlns:a16="http://schemas.microsoft.com/office/drawing/2014/main" id="{916B5F31-A968-BA43-12EE-B9F0703E1C7D}"/>
              </a:ext>
            </a:extLst>
          </p:cNvPr>
          <p:cNvSpPr txBox="1"/>
          <p:nvPr/>
        </p:nvSpPr>
        <p:spPr>
          <a:xfrm>
            <a:off x="4619443" y="4296507"/>
            <a:ext cx="6734357" cy="1938992"/>
          </a:xfrm>
          <a:prstGeom prst="rect">
            <a:avLst/>
          </a:prstGeom>
          <a:noFill/>
        </p:spPr>
        <p:txBody>
          <a:bodyPr wrap="square" rtlCol="0">
            <a:spAutoFit/>
          </a:bodyPr>
          <a:lstStyle/>
          <a:p>
            <a:r>
              <a:rPr lang="en-US" sz="2000" b="1" dirty="0"/>
              <a:t>Katherine “Kip” A. Benson </a:t>
            </a:r>
            <a:br>
              <a:rPr lang="en-US" sz="2000" b="1" dirty="0"/>
            </a:br>
            <a:r>
              <a:rPr lang="en-US" sz="2000" b="1" dirty="0">
                <a:solidFill>
                  <a:schemeClr val="bg1">
                    <a:lumMod val="50000"/>
                  </a:schemeClr>
                </a:solidFill>
              </a:rPr>
              <a:t>Partner | Gentle Turner &amp; Benson LLC</a:t>
            </a:r>
          </a:p>
          <a:p>
            <a:endParaRPr lang="en-US" sz="2000" b="1" dirty="0">
              <a:solidFill>
                <a:schemeClr val="bg1">
                  <a:lumMod val="50000"/>
                </a:schemeClr>
              </a:solidFill>
            </a:endParaRPr>
          </a:p>
          <a:p>
            <a:r>
              <a:rPr lang="en-US" sz="2000" dirty="0">
                <a:solidFill>
                  <a:schemeClr val="bg1">
                    <a:lumMod val="50000"/>
                  </a:schemeClr>
                </a:solidFill>
              </a:rPr>
              <a:t>(205)-716-3000 </a:t>
            </a:r>
          </a:p>
          <a:p>
            <a:r>
              <a:rPr lang="en-US" sz="2000" dirty="0">
                <a:solidFill>
                  <a:schemeClr val="bg1">
                    <a:lumMod val="50000"/>
                  </a:schemeClr>
                </a:solidFill>
              </a:rPr>
              <a:t>kharbison@gtandslaw.com</a:t>
            </a:r>
          </a:p>
          <a:p>
            <a:endParaRPr lang="en-US" sz="2000" b="1" dirty="0">
              <a:solidFill>
                <a:schemeClr val="bg1">
                  <a:lumMod val="50000"/>
                </a:schemeClr>
              </a:solidFill>
            </a:endParaRPr>
          </a:p>
        </p:txBody>
      </p:sp>
      <p:pic>
        <p:nvPicPr>
          <p:cNvPr id="2050" name="Picture 2" descr="Edgar C. Gentle, III">
            <a:extLst>
              <a:ext uri="{FF2B5EF4-FFF2-40B4-BE49-F238E27FC236}">
                <a16:creationId xmlns:a16="http://schemas.microsoft.com/office/drawing/2014/main" id="{675C68BE-A26E-E114-DD3C-EE7914586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36" b="25126"/>
          <a:stretch/>
        </p:blipFill>
        <p:spPr bwMode="auto">
          <a:xfrm>
            <a:off x="2161658" y="1515936"/>
            <a:ext cx="1828800" cy="1913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therine &quot;Kip&quot; Harbison">
            <a:extLst>
              <a:ext uri="{FF2B5EF4-FFF2-40B4-BE49-F238E27FC236}">
                <a16:creationId xmlns:a16="http://schemas.microsoft.com/office/drawing/2014/main" id="{23A08D23-1173-5C31-9951-BE4D9A5652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776" t="11984" r="6510" b="31728"/>
          <a:stretch/>
        </p:blipFill>
        <p:spPr bwMode="auto">
          <a:xfrm>
            <a:off x="2161658" y="4296507"/>
            <a:ext cx="1828800" cy="191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11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 up view of platelets in the blood">
            <a:extLst>
              <a:ext uri="{FF2B5EF4-FFF2-40B4-BE49-F238E27FC236}">
                <a16:creationId xmlns:a16="http://schemas.microsoft.com/office/drawing/2014/main" id="{AC12A28B-DDA5-32BC-059F-002EFA05562E}"/>
              </a:ext>
            </a:extLst>
          </p:cNvPr>
          <p:cNvPicPr>
            <a:picLocks noChangeAspect="1"/>
          </p:cNvPicPr>
          <p:nvPr/>
        </p:nvPicPr>
        <p:blipFill rotWithShape="1">
          <a:blip r:embed="rId2">
            <a:extLst>
              <a:ext uri="{28A0092B-C50C-407E-A947-70E740481C1C}">
                <a14:useLocalDpi xmlns:a14="http://schemas.microsoft.com/office/drawing/2010/main" val="0"/>
              </a:ext>
            </a:extLst>
          </a:blip>
          <a:srcRect l="3" r="-10"/>
          <a:stretch/>
        </p:blipFill>
        <p:spPr>
          <a:xfrm>
            <a:off x="321" y="0"/>
            <a:ext cx="12191679" cy="6858000"/>
          </a:xfrm>
          <a:prstGeom prst="rect">
            <a:avLst/>
          </a:prstGeom>
        </p:spPr>
      </p:pic>
      <p:sp>
        <p:nvSpPr>
          <p:cNvPr id="2" name="Title 1">
            <a:extLst>
              <a:ext uri="{FF2B5EF4-FFF2-40B4-BE49-F238E27FC236}">
                <a16:creationId xmlns:a16="http://schemas.microsoft.com/office/drawing/2014/main" id="{950138CD-F929-56A1-471C-19D05E1F0275}"/>
              </a:ext>
            </a:extLst>
          </p:cNvPr>
          <p:cNvSpPr>
            <a:spLocks noGrp="1"/>
          </p:cNvSpPr>
          <p:nvPr>
            <p:ph type="title"/>
          </p:nvPr>
        </p:nvSpPr>
        <p:spPr>
          <a:xfrm>
            <a:off x="838200" y="2676246"/>
            <a:ext cx="10515600" cy="1325563"/>
          </a:xfrm>
        </p:spPr>
        <p:txBody>
          <a:bodyPr>
            <a:normAutofit/>
          </a:bodyPr>
          <a:lstStyle/>
          <a:p>
            <a:pPr algn="ctr"/>
            <a:r>
              <a:rPr lang="en-US" b="1" dirty="0">
                <a:solidFill>
                  <a:schemeClr val="bg1"/>
                </a:solidFill>
              </a:rPr>
              <a:t>The Rationale and Beginnings of Medical Monitoring and a Geographic Survey</a:t>
            </a:r>
            <a:endParaRPr lang="en-US" dirty="0">
              <a:solidFill>
                <a:schemeClr val="bg1"/>
              </a:solidFill>
            </a:endParaRPr>
          </a:p>
        </p:txBody>
      </p:sp>
      <p:sp>
        <p:nvSpPr>
          <p:cNvPr id="3" name="Slide Number Placeholder 2">
            <a:extLst>
              <a:ext uri="{FF2B5EF4-FFF2-40B4-BE49-F238E27FC236}">
                <a16:creationId xmlns:a16="http://schemas.microsoft.com/office/drawing/2014/main" id="{D7A28F06-DC5E-FD9D-75B2-F3708B8ADB8F}"/>
              </a:ext>
            </a:extLst>
          </p:cNvPr>
          <p:cNvSpPr>
            <a:spLocks noGrp="1"/>
          </p:cNvSpPr>
          <p:nvPr>
            <p:ph type="sldNum" sz="quarter" idx="12"/>
          </p:nvPr>
        </p:nvSpPr>
        <p:spPr/>
        <p:txBody>
          <a:bodyPr/>
          <a:lstStyle/>
          <a:p>
            <a:fld id="{4A5F6FE7-FE69-4565-AEEA-C6A318A25770}" type="slidenum">
              <a:rPr lang="en-US" smtClean="0"/>
              <a:t>4</a:t>
            </a:fld>
            <a:endParaRPr lang="en-US" dirty="0"/>
          </a:p>
        </p:txBody>
      </p:sp>
    </p:spTree>
    <p:extLst>
      <p:ext uri="{BB962C8B-B14F-4D97-AF65-F5344CB8AC3E}">
        <p14:creationId xmlns:p14="http://schemas.microsoft.com/office/powerpoint/2010/main" val="1634694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2" name="Group 1341">
            <a:extLst>
              <a:ext uri="{FF2B5EF4-FFF2-40B4-BE49-F238E27FC236}">
                <a16:creationId xmlns:a16="http://schemas.microsoft.com/office/drawing/2014/main" id="{52925FFB-F86B-CA9F-AA8D-1D71DB3E9629}"/>
              </a:ext>
            </a:extLst>
          </p:cNvPr>
          <p:cNvGrpSpPr/>
          <p:nvPr/>
        </p:nvGrpSpPr>
        <p:grpSpPr>
          <a:xfrm>
            <a:off x="3577215" y="420014"/>
            <a:ext cx="8274171" cy="6269217"/>
            <a:chOff x="3133804" y="1139111"/>
            <a:chExt cx="5707092" cy="4254575"/>
          </a:xfrm>
        </p:grpSpPr>
        <p:sp>
          <p:nvSpPr>
            <p:cNvPr id="1343" name="Freeform 55">
              <a:extLst>
                <a:ext uri="{FF2B5EF4-FFF2-40B4-BE49-F238E27FC236}">
                  <a16:creationId xmlns:a16="http://schemas.microsoft.com/office/drawing/2014/main" id="{06818BB8-66EB-4029-9412-4D5FD1D95713}"/>
                </a:ext>
              </a:extLst>
            </p:cNvPr>
            <p:cNvSpPr>
              <a:spLocks/>
            </p:cNvSpPr>
            <p:nvPr>
              <p:custDataLst>
                <p:tags r:id="rId1"/>
              </p:custDataLst>
            </p:nvPr>
          </p:nvSpPr>
          <p:spPr bwMode="auto">
            <a:xfrm>
              <a:off x="4732710" y="5194796"/>
              <a:ext cx="87252" cy="112510"/>
            </a:xfrm>
            <a:custGeom>
              <a:avLst/>
              <a:gdLst/>
              <a:ahLst/>
              <a:cxnLst>
                <a:cxn ang="0">
                  <a:pos x="0" y="8"/>
                </a:cxn>
                <a:cxn ang="0">
                  <a:pos x="0" y="12"/>
                </a:cxn>
                <a:cxn ang="0">
                  <a:pos x="12" y="30"/>
                </a:cxn>
                <a:cxn ang="0">
                  <a:pos x="16" y="36"/>
                </a:cxn>
                <a:cxn ang="0">
                  <a:pos x="22" y="38"/>
                </a:cxn>
                <a:cxn ang="0">
                  <a:pos x="28" y="46"/>
                </a:cxn>
                <a:cxn ang="0">
                  <a:pos x="30" y="54"/>
                </a:cxn>
                <a:cxn ang="0">
                  <a:pos x="36" y="68"/>
                </a:cxn>
                <a:cxn ang="0">
                  <a:pos x="52" y="82"/>
                </a:cxn>
                <a:cxn ang="0">
                  <a:pos x="60" y="92"/>
                </a:cxn>
                <a:cxn ang="0">
                  <a:pos x="68" y="96"/>
                </a:cxn>
                <a:cxn ang="0">
                  <a:pos x="76" y="98"/>
                </a:cxn>
                <a:cxn ang="0">
                  <a:pos x="74" y="94"/>
                </a:cxn>
                <a:cxn ang="0">
                  <a:pos x="72" y="92"/>
                </a:cxn>
                <a:cxn ang="0">
                  <a:pos x="66" y="84"/>
                </a:cxn>
                <a:cxn ang="0">
                  <a:pos x="58" y="80"/>
                </a:cxn>
                <a:cxn ang="0">
                  <a:pos x="52" y="76"/>
                </a:cxn>
                <a:cxn ang="0">
                  <a:pos x="50" y="72"/>
                </a:cxn>
                <a:cxn ang="0">
                  <a:pos x="50" y="66"/>
                </a:cxn>
                <a:cxn ang="0">
                  <a:pos x="54" y="64"/>
                </a:cxn>
                <a:cxn ang="0">
                  <a:pos x="58" y="60"/>
                </a:cxn>
                <a:cxn ang="0">
                  <a:pos x="56" y="58"/>
                </a:cxn>
                <a:cxn ang="0">
                  <a:pos x="54" y="54"/>
                </a:cxn>
                <a:cxn ang="0">
                  <a:pos x="44" y="38"/>
                </a:cxn>
                <a:cxn ang="0">
                  <a:pos x="44" y="26"/>
                </a:cxn>
                <a:cxn ang="0">
                  <a:pos x="44" y="12"/>
                </a:cxn>
                <a:cxn ang="0">
                  <a:pos x="40" y="2"/>
                </a:cxn>
                <a:cxn ang="0">
                  <a:pos x="38" y="0"/>
                </a:cxn>
                <a:cxn ang="0">
                  <a:pos x="32" y="10"/>
                </a:cxn>
                <a:cxn ang="0">
                  <a:pos x="22" y="6"/>
                </a:cxn>
                <a:cxn ang="0">
                  <a:pos x="12" y="6"/>
                </a:cxn>
                <a:cxn ang="0">
                  <a:pos x="0" y="8"/>
                </a:cxn>
              </a:cxnLst>
              <a:rect l="0" t="0" r="r" b="b"/>
              <a:pathLst>
                <a:path w="76" h="98">
                  <a:moveTo>
                    <a:pt x="0" y="8"/>
                  </a:moveTo>
                  <a:lnTo>
                    <a:pt x="0" y="8"/>
                  </a:lnTo>
                  <a:lnTo>
                    <a:pt x="0" y="8"/>
                  </a:lnTo>
                  <a:lnTo>
                    <a:pt x="0" y="12"/>
                  </a:lnTo>
                  <a:lnTo>
                    <a:pt x="4" y="18"/>
                  </a:lnTo>
                  <a:lnTo>
                    <a:pt x="12" y="30"/>
                  </a:lnTo>
                  <a:lnTo>
                    <a:pt x="12" y="30"/>
                  </a:lnTo>
                  <a:lnTo>
                    <a:pt x="16" y="36"/>
                  </a:lnTo>
                  <a:lnTo>
                    <a:pt x="22" y="38"/>
                  </a:lnTo>
                  <a:lnTo>
                    <a:pt x="22" y="38"/>
                  </a:lnTo>
                  <a:lnTo>
                    <a:pt x="26" y="42"/>
                  </a:lnTo>
                  <a:lnTo>
                    <a:pt x="28" y="46"/>
                  </a:lnTo>
                  <a:lnTo>
                    <a:pt x="30" y="54"/>
                  </a:lnTo>
                  <a:lnTo>
                    <a:pt x="30" y="54"/>
                  </a:lnTo>
                  <a:lnTo>
                    <a:pt x="34" y="62"/>
                  </a:lnTo>
                  <a:lnTo>
                    <a:pt x="36" y="68"/>
                  </a:lnTo>
                  <a:lnTo>
                    <a:pt x="36" y="68"/>
                  </a:lnTo>
                  <a:lnTo>
                    <a:pt x="52" y="82"/>
                  </a:lnTo>
                  <a:lnTo>
                    <a:pt x="52" y="82"/>
                  </a:lnTo>
                  <a:lnTo>
                    <a:pt x="60" y="92"/>
                  </a:lnTo>
                  <a:lnTo>
                    <a:pt x="60" y="92"/>
                  </a:lnTo>
                  <a:lnTo>
                    <a:pt x="68" y="96"/>
                  </a:lnTo>
                  <a:lnTo>
                    <a:pt x="74" y="98"/>
                  </a:lnTo>
                  <a:lnTo>
                    <a:pt x="76" y="98"/>
                  </a:lnTo>
                  <a:lnTo>
                    <a:pt x="76" y="98"/>
                  </a:lnTo>
                  <a:lnTo>
                    <a:pt x="74" y="94"/>
                  </a:lnTo>
                  <a:lnTo>
                    <a:pt x="72" y="92"/>
                  </a:lnTo>
                  <a:lnTo>
                    <a:pt x="72" y="92"/>
                  </a:lnTo>
                  <a:lnTo>
                    <a:pt x="70" y="88"/>
                  </a:lnTo>
                  <a:lnTo>
                    <a:pt x="66" y="84"/>
                  </a:lnTo>
                  <a:lnTo>
                    <a:pt x="66" y="84"/>
                  </a:lnTo>
                  <a:lnTo>
                    <a:pt x="58" y="80"/>
                  </a:lnTo>
                  <a:lnTo>
                    <a:pt x="54" y="78"/>
                  </a:lnTo>
                  <a:lnTo>
                    <a:pt x="52" y="76"/>
                  </a:lnTo>
                  <a:lnTo>
                    <a:pt x="52" y="76"/>
                  </a:lnTo>
                  <a:lnTo>
                    <a:pt x="50" y="72"/>
                  </a:lnTo>
                  <a:lnTo>
                    <a:pt x="50" y="70"/>
                  </a:lnTo>
                  <a:lnTo>
                    <a:pt x="50" y="66"/>
                  </a:lnTo>
                  <a:lnTo>
                    <a:pt x="50" y="66"/>
                  </a:lnTo>
                  <a:lnTo>
                    <a:pt x="54" y="64"/>
                  </a:lnTo>
                  <a:lnTo>
                    <a:pt x="56" y="62"/>
                  </a:lnTo>
                  <a:lnTo>
                    <a:pt x="58" y="60"/>
                  </a:lnTo>
                  <a:lnTo>
                    <a:pt x="58" y="60"/>
                  </a:lnTo>
                  <a:lnTo>
                    <a:pt x="56" y="58"/>
                  </a:lnTo>
                  <a:lnTo>
                    <a:pt x="54" y="54"/>
                  </a:lnTo>
                  <a:lnTo>
                    <a:pt x="54" y="54"/>
                  </a:lnTo>
                  <a:lnTo>
                    <a:pt x="44" y="38"/>
                  </a:lnTo>
                  <a:lnTo>
                    <a:pt x="44" y="38"/>
                  </a:lnTo>
                  <a:lnTo>
                    <a:pt x="42" y="32"/>
                  </a:lnTo>
                  <a:lnTo>
                    <a:pt x="44" y="26"/>
                  </a:lnTo>
                  <a:lnTo>
                    <a:pt x="44" y="26"/>
                  </a:lnTo>
                  <a:lnTo>
                    <a:pt x="44" y="12"/>
                  </a:lnTo>
                  <a:lnTo>
                    <a:pt x="42" y="4"/>
                  </a:lnTo>
                  <a:lnTo>
                    <a:pt x="40" y="2"/>
                  </a:lnTo>
                  <a:lnTo>
                    <a:pt x="38" y="0"/>
                  </a:lnTo>
                  <a:lnTo>
                    <a:pt x="38" y="0"/>
                  </a:lnTo>
                  <a:lnTo>
                    <a:pt x="32" y="10"/>
                  </a:lnTo>
                  <a:lnTo>
                    <a:pt x="32" y="10"/>
                  </a:lnTo>
                  <a:lnTo>
                    <a:pt x="28" y="6"/>
                  </a:lnTo>
                  <a:lnTo>
                    <a:pt x="22" y="6"/>
                  </a:lnTo>
                  <a:lnTo>
                    <a:pt x="22" y="6"/>
                  </a:lnTo>
                  <a:lnTo>
                    <a:pt x="12" y="6"/>
                  </a:lnTo>
                  <a:lnTo>
                    <a:pt x="0" y="8"/>
                  </a:lnTo>
                  <a:lnTo>
                    <a:pt x="0" y="8"/>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44" name="Freeform 57">
              <a:extLst>
                <a:ext uri="{FF2B5EF4-FFF2-40B4-BE49-F238E27FC236}">
                  <a16:creationId xmlns:a16="http://schemas.microsoft.com/office/drawing/2014/main" id="{199DB1A3-066A-5139-E56A-8306204E581F}"/>
                </a:ext>
              </a:extLst>
            </p:cNvPr>
            <p:cNvSpPr>
              <a:spLocks/>
            </p:cNvSpPr>
            <p:nvPr>
              <p:custDataLst>
                <p:tags r:id="rId2"/>
              </p:custDataLst>
            </p:nvPr>
          </p:nvSpPr>
          <p:spPr bwMode="auto">
            <a:xfrm>
              <a:off x="4197394" y="5285769"/>
              <a:ext cx="91844" cy="107917"/>
            </a:xfrm>
            <a:custGeom>
              <a:avLst/>
              <a:gdLst/>
              <a:ahLst/>
              <a:cxnLst>
                <a:cxn ang="0">
                  <a:pos x="66" y="2"/>
                </a:cxn>
                <a:cxn ang="0">
                  <a:pos x="68" y="6"/>
                </a:cxn>
                <a:cxn ang="0">
                  <a:pos x="62" y="10"/>
                </a:cxn>
                <a:cxn ang="0">
                  <a:pos x="52" y="20"/>
                </a:cxn>
                <a:cxn ang="0">
                  <a:pos x="38" y="26"/>
                </a:cxn>
                <a:cxn ang="0">
                  <a:pos x="32" y="30"/>
                </a:cxn>
                <a:cxn ang="0">
                  <a:pos x="26" y="32"/>
                </a:cxn>
                <a:cxn ang="0">
                  <a:pos x="10" y="48"/>
                </a:cxn>
                <a:cxn ang="0">
                  <a:pos x="0" y="60"/>
                </a:cxn>
                <a:cxn ang="0">
                  <a:pos x="0" y="60"/>
                </a:cxn>
                <a:cxn ang="0">
                  <a:pos x="0" y="60"/>
                </a:cxn>
                <a:cxn ang="0">
                  <a:pos x="6" y="72"/>
                </a:cxn>
                <a:cxn ang="0">
                  <a:pos x="6" y="78"/>
                </a:cxn>
                <a:cxn ang="0">
                  <a:pos x="8" y="82"/>
                </a:cxn>
                <a:cxn ang="0">
                  <a:pos x="16" y="94"/>
                </a:cxn>
                <a:cxn ang="0">
                  <a:pos x="20" y="94"/>
                </a:cxn>
                <a:cxn ang="0">
                  <a:pos x="24" y="94"/>
                </a:cxn>
                <a:cxn ang="0">
                  <a:pos x="28" y="92"/>
                </a:cxn>
                <a:cxn ang="0">
                  <a:pos x="46" y="82"/>
                </a:cxn>
                <a:cxn ang="0">
                  <a:pos x="52" y="80"/>
                </a:cxn>
                <a:cxn ang="0">
                  <a:pos x="58" y="78"/>
                </a:cxn>
                <a:cxn ang="0">
                  <a:pos x="66" y="68"/>
                </a:cxn>
                <a:cxn ang="0">
                  <a:pos x="66" y="66"/>
                </a:cxn>
                <a:cxn ang="0">
                  <a:pos x="68" y="62"/>
                </a:cxn>
                <a:cxn ang="0">
                  <a:pos x="68" y="62"/>
                </a:cxn>
                <a:cxn ang="0">
                  <a:pos x="70" y="56"/>
                </a:cxn>
                <a:cxn ang="0">
                  <a:pos x="68" y="50"/>
                </a:cxn>
                <a:cxn ang="0">
                  <a:pos x="66" y="42"/>
                </a:cxn>
                <a:cxn ang="0">
                  <a:pos x="72" y="34"/>
                </a:cxn>
                <a:cxn ang="0">
                  <a:pos x="80" y="24"/>
                </a:cxn>
                <a:cxn ang="0">
                  <a:pos x="80" y="20"/>
                </a:cxn>
                <a:cxn ang="0">
                  <a:pos x="72" y="8"/>
                </a:cxn>
                <a:cxn ang="0">
                  <a:pos x="72" y="2"/>
                </a:cxn>
                <a:cxn ang="0">
                  <a:pos x="68" y="0"/>
                </a:cxn>
              </a:cxnLst>
              <a:rect l="0" t="0" r="r" b="b"/>
              <a:pathLst>
                <a:path w="80" h="94">
                  <a:moveTo>
                    <a:pt x="68" y="0"/>
                  </a:moveTo>
                  <a:lnTo>
                    <a:pt x="66" y="2"/>
                  </a:lnTo>
                  <a:lnTo>
                    <a:pt x="66" y="2"/>
                  </a:lnTo>
                  <a:lnTo>
                    <a:pt x="68" y="6"/>
                  </a:lnTo>
                  <a:lnTo>
                    <a:pt x="66" y="6"/>
                  </a:lnTo>
                  <a:lnTo>
                    <a:pt x="62" y="10"/>
                  </a:lnTo>
                  <a:lnTo>
                    <a:pt x="62" y="10"/>
                  </a:lnTo>
                  <a:lnTo>
                    <a:pt x="52" y="20"/>
                  </a:lnTo>
                  <a:lnTo>
                    <a:pt x="52" y="20"/>
                  </a:lnTo>
                  <a:lnTo>
                    <a:pt x="38" y="26"/>
                  </a:lnTo>
                  <a:lnTo>
                    <a:pt x="38" y="26"/>
                  </a:lnTo>
                  <a:lnTo>
                    <a:pt x="32" y="30"/>
                  </a:lnTo>
                  <a:lnTo>
                    <a:pt x="26" y="32"/>
                  </a:lnTo>
                  <a:lnTo>
                    <a:pt x="26" y="32"/>
                  </a:lnTo>
                  <a:lnTo>
                    <a:pt x="18" y="40"/>
                  </a:lnTo>
                  <a:lnTo>
                    <a:pt x="10" y="48"/>
                  </a:lnTo>
                  <a:lnTo>
                    <a:pt x="10" y="48"/>
                  </a:lnTo>
                  <a:lnTo>
                    <a:pt x="0" y="60"/>
                  </a:lnTo>
                  <a:lnTo>
                    <a:pt x="0" y="60"/>
                  </a:lnTo>
                  <a:lnTo>
                    <a:pt x="0" y="60"/>
                  </a:lnTo>
                  <a:lnTo>
                    <a:pt x="0" y="60"/>
                  </a:lnTo>
                  <a:lnTo>
                    <a:pt x="0" y="60"/>
                  </a:lnTo>
                  <a:lnTo>
                    <a:pt x="4" y="66"/>
                  </a:lnTo>
                  <a:lnTo>
                    <a:pt x="6" y="72"/>
                  </a:lnTo>
                  <a:lnTo>
                    <a:pt x="6" y="72"/>
                  </a:lnTo>
                  <a:lnTo>
                    <a:pt x="6" y="78"/>
                  </a:lnTo>
                  <a:lnTo>
                    <a:pt x="8" y="82"/>
                  </a:lnTo>
                  <a:lnTo>
                    <a:pt x="8" y="82"/>
                  </a:lnTo>
                  <a:lnTo>
                    <a:pt x="12" y="90"/>
                  </a:lnTo>
                  <a:lnTo>
                    <a:pt x="16" y="94"/>
                  </a:lnTo>
                  <a:lnTo>
                    <a:pt x="20" y="94"/>
                  </a:lnTo>
                  <a:lnTo>
                    <a:pt x="20" y="94"/>
                  </a:lnTo>
                  <a:lnTo>
                    <a:pt x="22" y="94"/>
                  </a:lnTo>
                  <a:lnTo>
                    <a:pt x="24" y="94"/>
                  </a:lnTo>
                  <a:lnTo>
                    <a:pt x="28" y="92"/>
                  </a:lnTo>
                  <a:lnTo>
                    <a:pt x="28" y="92"/>
                  </a:lnTo>
                  <a:lnTo>
                    <a:pt x="38" y="86"/>
                  </a:lnTo>
                  <a:lnTo>
                    <a:pt x="46" y="82"/>
                  </a:lnTo>
                  <a:lnTo>
                    <a:pt x="46" y="82"/>
                  </a:lnTo>
                  <a:lnTo>
                    <a:pt x="52" y="80"/>
                  </a:lnTo>
                  <a:lnTo>
                    <a:pt x="58" y="78"/>
                  </a:lnTo>
                  <a:lnTo>
                    <a:pt x="58" y="78"/>
                  </a:lnTo>
                  <a:lnTo>
                    <a:pt x="62" y="74"/>
                  </a:lnTo>
                  <a:lnTo>
                    <a:pt x="66" y="68"/>
                  </a:lnTo>
                  <a:lnTo>
                    <a:pt x="66" y="68"/>
                  </a:lnTo>
                  <a:lnTo>
                    <a:pt x="66" y="66"/>
                  </a:lnTo>
                  <a:lnTo>
                    <a:pt x="68" y="62"/>
                  </a:lnTo>
                  <a:lnTo>
                    <a:pt x="68" y="62"/>
                  </a:lnTo>
                  <a:lnTo>
                    <a:pt x="68" y="62"/>
                  </a:lnTo>
                  <a:lnTo>
                    <a:pt x="68" y="62"/>
                  </a:lnTo>
                  <a:lnTo>
                    <a:pt x="70" y="60"/>
                  </a:lnTo>
                  <a:lnTo>
                    <a:pt x="70" y="56"/>
                  </a:lnTo>
                  <a:lnTo>
                    <a:pt x="68" y="50"/>
                  </a:lnTo>
                  <a:lnTo>
                    <a:pt x="68" y="50"/>
                  </a:lnTo>
                  <a:lnTo>
                    <a:pt x="66" y="42"/>
                  </a:lnTo>
                  <a:lnTo>
                    <a:pt x="66" y="42"/>
                  </a:lnTo>
                  <a:lnTo>
                    <a:pt x="68" y="38"/>
                  </a:lnTo>
                  <a:lnTo>
                    <a:pt x="72" y="34"/>
                  </a:lnTo>
                  <a:lnTo>
                    <a:pt x="76" y="30"/>
                  </a:lnTo>
                  <a:lnTo>
                    <a:pt x="80" y="24"/>
                  </a:lnTo>
                  <a:lnTo>
                    <a:pt x="80" y="24"/>
                  </a:lnTo>
                  <a:lnTo>
                    <a:pt x="80" y="20"/>
                  </a:lnTo>
                  <a:lnTo>
                    <a:pt x="78" y="16"/>
                  </a:lnTo>
                  <a:lnTo>
                    <a:pt x="72" y="8"/>
                  </a:lnTo>
                  <a:lnTo>
                    <a:pt x="72" y="8"/>
                  </a:lnTo>
                  <a:lnTo>
                    <a:pt x="72" y="2"/>
                  </a:lnTo>
                  <a:lnTo>
                    <a:pt x="70" y="0"/>
                  </a:lnTo>
                  <a:lnTo>
                    <a:pt x="68" y="0"/>
                  </a:lnTo>
                  <a:lnTo>
                    <a:pt x="68" y="0"/>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45" name="Freeform 5">
              <a:extLst>
                <a:ext uri="{FF2B5EF4-FFF2-40B4-BE49-F238E27FC236}">
                  <a16:creationId xmlns:a16="http://schemas.microsoft.com/office/drawing/2014/main" id="{D700C553-D80D-ED5A-C899-BAF1620BEBA2}"/>
                </a:ext>
              </a:extLst>
            </p:cNvPr>
            <p:cNvSpPr>
              <a:spLocks/>
            </p:cNvSpPr>
            <p:nvPr>
              <p:custDataLst>
                <p:tags r:id="rId3"/>
              </p:custDataLst>
            </p:nvPr>
          </p:nvSpPr>
          <p:spPr bwMode="auto">
            <a:xfrm>
              <a:off x="5161072" y="2303238"/>
              <a:ext cx="854153" cy="438557"/>
            </a:xfrm>
            <a:custGeom>
              <a:avLst/>
              <a:gdLst/>
              <a:ahLst/>
              <a:cxnLst>
                <a:cxn ang="0">
                  <a:pos x="744" y="382"/>
                </a:cxn>
                <a:cxn ang="0">
                  <a:pos x="734" y="362"/>
                </a:cxn>
                <a:cxn ang="0">
                  <a:pos x="716" y="338"/>
                </a:cxn>
                <a:cxn ang="0">
                  <a:pos x="714" y="314"/>
                </a:cxn>
                <a:cxn ang="0">
                  <a:pos x="698" y="294"/>
                </a:cxn>
                <a:cxn ang="0">
                  <a:pos x="702" y="270"/>
                </a:cxn>
                <a:cxn ang="0">
                  <a:pos x="686" y="258"/>
                </a:cxn>
                <a:cxn ang="0">
                  <a:pos x="696" y="224"/>
                </a:cxn>
                <a:cxn ang="0">
                  <a:pos x="680" y="202"/>
                </a:cxn>
                <a:cxn ang="0">
                  <a:pos x="676" y="164"/>
                </a:cxn>
                <a:cxn ang="0">
                  <a:pos x="658" y="100"/>
                </a:cxn>
                <a:cxn ang="0">
                  <a:pos x="644" y="98"/>
                </a:cxn>
                <a:cxn ang="0">
                  <a:pos x="640" y="74"/>
                </a:cxn>
                <a:cxn ang="0">
                  <a:pos x="642" y="68"/>
                </a:cxn>
                <a:cxn ang="0">
                  <a:pos x="572" y="42"/>
                </a:cxn>
                <a:cxn ang="0">
                  <a:pos x="518" y="52"/>
                </a:cxn>
                <a:cxn ang="0">
                  <a:pos x="468" y="24"/>
                </a:cxn>
                <a:cxn ang="0">
                  <a:pos x="22" y="0"/>
                </a:cxn>
                <a:cxn ang="0">
                  <a:pos x="0" y="220"/>
                </a:cxn>
                <a:cxn ang="0">
                  <a:pos x="170" y="246"/>
                </a:cxn>
                <a:cxn ang="0">
                  <a:pos x="164" y="356"/>
                </a:cxn>
                <a:cxn ang="0">
                  <a:pos x="744" y="382"/>
                </a:cxn>
              </a:cxnLst>
              <a:rect l="0" t="0" r="r" b="b"/>
              <a:pathLst>
                <a:path w="744" h="382">
                  <a:moveTo>
                    <a:pt x="744" y="382"/>
                  </a:moveTo>
                  <a:lnTo>
                    <a:pt x="734" y="362"/>
                  </a:lnTo>
                  <a:lnTo>
                    <a:pt x="716" y="338"/>
                  </a:lnTo>
                  <a:lnTo>
                    <a:pt x="714" y="314"/>
                  </a:lnTo>
                  <a:lnTo>
                    <a:pt x="698" y="294"/>
                  </a:lnTo>
                  <a:lnTo>
                    <a:pt x="702" y="270"/>
                  </a:lnTo>
                  <a:lnTo>
                    <a:pt x="686" y="258"/>
                  </a:lnTo>
                  <a:lnTo>
                    <a:pt x="696" y="224"/>
                  </a:lnTo>
                  <a:lnTo>
                    <a:pt x="680" y="202"/>
                  </a:lnTo>
                  <a:lnTo>
                    <a:pt x="676" y="164"/>
                  </a:lnTo>
                  <a:lnTo>
                    <a:pt x="658" y="100"/>
                  </a:lnTo>
                  <a:lnTo>
                    <a:pt x="644" y="98"/>
                  </a:lnTo>
                  <a:lnTo>
                    <a:pt x="640" y="74"/>
                  </a:lnTo>
                  <a:lnTo>
                    <a:pt x="642" y="68"/>
                  </a:lnTo>
                  <a:lnTo>
                    <a:pt x="572" y="42"/>
                  </a:lnTo>
                  <a:lnTo>
                    <a:pt x="518" y="52"/>
                  </a:lnTo>
                  <a:lnTo>
                    <a:pt x="468" y="24"/>
                  </a:lnTo>
                  <a:lnTo>
                    <a:pt x="22" y="0"/>
                  </a:lnTo>
                  <a:lnTo>
                    <a:pt x="0" y="220"/>
                  </a:lnTo>
                  <a:lnTo>
                    <a:pt x="170" y="246"/>
                  </a:lnTo>
                  <a:lnTo>
                    <a:pt x="164" y="356"/>
                  </a:lnTo>
                  <a:lnTo>
                    <a:pt x="744" y="382"/>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46" name="Freeform 6">
              <a:extLst>
                <a:ext uri="{FF2B5EF4-FFF2-40B4-BE49-F238E27FC236}">
                  <a16:creationId xmlns:a16="http://schemas.microsoft.com/office/drawing/2014/main" id="{E4FE5F1B-9D94-2D23-31DA-4DA294FDFF78}"/>
                </a:ext>
              </a:extLst>
            </p:cNvPr>
            <p:cNvSpPr>
              <a:spLocks/>
            </p:cNvSpPr>
            <p:nvPr>
              <p:custDataLst>
                <p:tags r:id="rId4"/>
              </p:custDataLst>
            </p:nvPr>
          </p:nvSpPr>
          <p:spPr bwMode="auto">
            <a:xfrm>
              <a:off x="5321800" y="2711946"/>
              <a:ext cx="776086" cy="431668"/>
            </a:xfrm>
            <a:custGeom>
              <a:avLst/>
              <a:gdLst/>
              <a:ahLst/>
              <a:cxnLst>
                <a:cxn ang="0">
                  <a:pos x="676" y="376"/>
                </a:cxn>
                <a:cxn ang="0">
                  <a:pos x="670" y="138"/>
                </a:cxn>
                <a:cxn ang="0">
                  <a:pos x="628" y="88"/>
                </a:cxn>
                <a:cxn ang="0">
                  <a:pos x="648" y="46"/>
                </a:cxn>
                <a:cxn ang="0">
                  <a:pos x="610" y="40"/>
                </a:cxn>
                <a:cxn ang="0">
                  <a:pos x="604" y="26"/>
                </a:cxn>
                <a:cxn ang="0">
                  <a:pos x="24" y="0"/>
                </a:cxn>
                <a:cxn ang="0">
                  <a:pos x="0" y="346"/>
                </a:cxn>
                <a:cxn ang="0">
                  <a:pos x="676" y="376"/>
                </a:cxn>
              </a:cxnLst>
              <a:rect l="0" t="0" r="r" b="b"/>
              <a:pathLst>
                <a:path w="676" h="376">
                  <a:moveTo>
                    <a:pt x="676" y="376"/>
                  </a:moveTo>
                  <a:lnTo>
                    <a:pt x="670" y="138"/>
                  </a:lnTo>
                  <a:lnTo>
                    <a:pt x="628" y="88"/>
                  </a:lnTo>
                  <a:lnTo>
                    <a:pt x="648" y="46"/>
                  </a:lnTo>
                  <a:lnTo>
                    <a:pt x="610" y="40"/>
                  </a:lnTo>
                  <a:lnTo>
                    <a:pt x="604" y="26"/>
                  </a:lnTo>
                  <a:lnTo>
                    <a:pt x="24" y="0"/>
                  </a:lnTo>
                  <a:lnTo>
                    <a:pt x="0" y="346"/>
                  </a:lnTo>
                  <a:lnTo>
                    <a:pt x="676" y="376"/>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47" name="Freeform 7">
              <a:extLst>
                <a:ext uri="{FF2B5EF4-FFF2-40B4-BE49-F238E27FC236}">
                  <a16:creationId xmlns:a16="http://schemas.microsoft.com/office/drawing/2014/main" id="{246BB8A5-4EA7-C037-4CA3-029635B14F65}"/>
                </a:ext>
              </a:extLst>
            </p:cNvPr>
            <p:cNvSpPr>
              <a:spLocks/>
            </p:cNvSpPr>
            <p:nvPr>
              <p:custDataLst>
                <p:tags r:id="rId5"/>
              </p:custDataLst>
            </p:nvPr>
          </p:nvSpPr>
          <p:spPr bwMode="auto">
            <a:xfrm>
              <a:off x="4750069" y="3178057"/>
              <a:ext cx="1464918" cy="1446549"/>
            </a:xfrm>
            <a:custGeom>
              <a:avLst/>
              <a:gdLst/>
              <a:ahLst/>
              <a:cxnLst>
                <a:cxn ang="0">
                  <a:pos x="1252" y="604"/>
                </a:cxn>
                <a:cxn ang="0">
                  <a:pos x="1234" y="396"/>
                </a:cxn>
                <a:cxn ang="0">
                  <a:pos x="1182" y="360"/>
                </a:cxn>
                <a:cxn ang="0">
                  <a:pos x="1122" y="318"/>
                </a:cxn>
                <a:cxn ang="0">
                  <a:pos x="1056" y="332"/>
                </a:cxn>
                <a:cxn ang="0">
                  <a:pos x="962" y="326"/>
                </a:cxn>
                <a:cxn ang="0">
                  <a:pos x="936" y="338"/>
                </a:cxn>
                <a:cxn ang="0">
                  <a:pos x="920" y="332"/>
                </a:cxn>
                <a:cxn ang="0">
                  <a:pos x="868" y="334"/>
                </a:cxn>
                <a:cxn ang="0">
                  <a:pos x="854" y="326"/>
                </a:cxn>
                <a:cxn ang="0">
                  <a:pos x="838" y="310"/>
                </a:cxn>
                <a:cxn ang="0">
                  <a:pos x="838" y="300"/>
                </a:cxn>
                <a:cxn ang="0">
                  <a:pos x="768" y="292"/>
                </a:cxn>
                <a:cxn ang="0">
                  <a:pos x="744" y="288"/>
                </a:cxn>
                <a:cxn ang="0">
                  <a:pos x="730" y="262"/>
                </a:cxn>
                <a:cxn ang="0">
                  <a:pos x="688" y="258"/>
                </a:cxn>
                <a:cxn ang="0">
                  <a:pos x="678" y="246"/>
                </a:cxn>
                <a:cxn ang="0">
                  <a:pos x="674" y="20"/>
                </a:cxn>
                <a:cxn ang="0">
                  <a:pos x="4" y="480"/>
                </a:cxn>
                <a:cxn ang="0">
                  <a:pos x="12" y="514"/>
                </a:cxn>
                <a:cxn ang="0">
                  <a:pos x="44" y="538"/>
                </a:cxn>
                <a:cxn ang="0">
                  <a:pos x="98" y="592"/>
                </a:cxn>
                <a:cxn ang="0">
                  <a:pos x="146" y="652"/>
                </a:cxn>
                <a:cxn ang="0">
                  <a:pos x="156" y="686"/>
                </a:cxn>
                <a:cxn ang="0">
                  <a:pos x="166" y="718"/>
                </a:cxn>
                <a:cxn ang="0">
                  <a:pos x="196" y="776"/>
                </a:cxn>
                <a:cxn ang="0">
                  <a:pos x="270" y="860"/>
                </a:cxn>
                <a:cxn ang="0">
                  <a:pos x="366" y="784"/>
                </a:cxn>
                <a:cxn ang="0">
                  <a:pos x="416" y="786"/>
                </a:cxn>
                <a:cxn ang="0">
                  <a:pos x="466" y="788"/>
                </a:cxn>
                <a:cxn ang="0">
                  <a:pos x="518" y="812"/>
                </a:cxn>
                <a:cxn ang="0">
                  <a:pos x="558" y="864"/>
                </a:cxn>
                <a:cxn ang="0">
                  <a:pos x="572" y="894"/>
                </a:cxn>
                <a:cxn ang="0">
                  <a:pos x="590" y="962"/>
                </a:cxn>
                <a:cxn ang="0">
                  <a:pos x="616" y="1008"/>
                </a:cxn>
                <a:cxn ang="0">
                  <a:pos x="636" y="1030"/>
                </a:cxn>
                <a:cxn ang="0">
                  <a:pos x="660" y="1064"/>
                </a:cxn>
                <a:cxn ang="0">
                  <a:pos x="686" y="1128"/>
                </a:cxn>
                <a:cxn ang="0">
                  <a:pos x="722" y="1178"/>
                </a:cxn>
                <a:cxn ang="0">
                  <a:pos x="772" y="1220"/>
                </a:cxn>
                <a:cxn ang="0">
                  <a:pos x="806" y="1234"/>
                </a:cxn>
                <a:cxn ang="0">
                  <a:pos x="920" y="1260"/>
                </a:cxn>
                <a:cxn ang="0">
                  <a:pos x="908" y="1174"/>
                </a:cxn>
                <a:cxn ang="0">
                  <a:pos x="930" y="1104"/>
                </a:cxn>
                <a:cxn ang="0">
                  <a:pos x="976" y="1044"/>
                </a:cxn>
                <a:cxn ang="0">
                  <a:pos x="1078" y="954"/>
                </a:cxn>
                <a:cxn ang="0">
                  <a:pos x="1158" y="884"/>
                </a:cxn>
                <a:cxn ang="0">
                  <a:pos x="1222" y="836"/>
                </a:cxn>
                <a:cxn ang="0">
                  <a:pos x="1258" y="822"/>
                </a:cxn>
                <a:cxn ang="0">
                  <a:pos x="1260" y="784"/>
                </a:cxn>
                <a:cxn ang="0">
                  <a:pos x="1268" y="766"/>
                </a:cxn>
                <a:cxn ang="0">
                  <a:pos x="1268" y="738"/>
                </a:cxn>
                <a:cxn ang="0">
                  <a:pos x="1270" y="708"/>
                </a:cxn>
                <a:cxn ang="0">
                  <a:pos x="1276" y="664"/>
                </a:cxn>
              </a:cxnLst>
              <a:rect l="0" t="0" r="r" b="b"/>
              <a:pathLst>
                <a:path w="1276" h="1260">
                  <a:moveTo>
                    <a:pt x="1276" y="664"/>
                  </a:moveTo>
                  <a:lnTo>
                    <a:pt x="1272" y="628"/>
                  </a:lnTo>
                  <a:lnTo>
                    <a:pt x="1252" y="604"/>
                  </a:lnTo>
                  <a:lnTo>
                    <a:pt x="1252" y="580"/>
                  </a:lnTo>
                  <a:lnTo>
                    <a:pt x="1230" y="552"/>
                  </a:lnTo>
                  <a:lnTo>
                    <a:pt x="1234" y="396"/>
                  </a:lnTo>
                  <a:lnTo>
                    <a:pt x="1228" y="368"/>
                  </a:lnTo>
                  <a:lnTo>
                    <a:pt x="1212" y="368"/>
                  </a:lnTo>
                  <a:lnTo>
                    <a:pt x="1182" y="360"/>
                  </a:lnTo>
                  <a:lnTo>
                    <a:pt x="1182" y="350"/>
                  </a:lnTo>
                  <a:lnTo>
                    <a:pt x="1160" y="354"/>
                  </a:lnTo>
                  <a:lnTo>
                    <a:pt x="1122" y="318"/>
                  </a:lnTo>
                  <a:lnTo>
                    <a:pt x="1104" y="332"/>
                  </a:lnTo>
                  <a:lnTo>
                    <a:pt x="1092" y="320"/>
                  </a:lnTo>
                  <a:lnTo>
                    <a:pt x="1056" y="332"/>
                  </a:lnTo>
                  <a:lnTo>
                    <a:pt x="1008" y="342"/>
                  </a:lnTo>
                  <a:lnTo>
                    <a:pt x="962" y="326"/>
                  </a:lnTo>
                  <a:lnTo>
                    <a:pt x="962" y="326"/>
                  </a:lnTo>
                  <a:lnTo>
                    <a:pt x="950" y="334"/>
                  </a:lnTo>
                  <a:lnTo>
                    <a:pt x="940" y="338"/>
                  </a:lnTo>
                  <a:lnTo>
                    <a:pt x="936" y="338"/>
                  </a:lnTo>
                  <a:lnTo>
                    <a:pt x="932" y="336"/>
                  </a:lnTo>
                  <a:lnTo>
                    <a:pt x="932" y="336"/>
                  </a:lnTo>
                  <a:lnTo>
                    <a:pt x="920" y="332"/>
                  </a:lnTo>
                  <a:lnTo>
                    <a:pt x="906" y="326"/>
                  </a:lnTo>
                  <a:lnTo>
                    <a:pt x="886" y="322"/>
                  </a:lnTo>
                  <a:lnTo>
                    <a:pt x="868" y="334"/>
                  </a:lnTo>
                  <a:lnTo>
                    <a:pt x="868" y="334"/>
                  </a:lnTo>
                  <a:lnTo>
                    <a:pt x="860" y="330"/>
                  </a:lnTo>
                  <a:lnTo>
                    <a:pt x="854" y="326"/>
                  </a:lnTo>
                  <a:lnTo>
                    <a:pt x="844" y="318"/>
                  </a:lnTo>
                  <a:lnTo>
                    <a:pt x="844" y="318"/>
                  </a:lnTo>
                  <a:lnTo>
                    <a:pt x="838" y="310"/>
                  </a:lnTo>
                  <a:lnTo>
                    <a:pt x="836" y="304"/>
                  </a:lnTo>
                  <a:lnTo>
                    <a:pt x="838" y="302"/>
                  </a:lnTo>
                  <a:lnTo>
                    <a:pt x="838" y="300"/>
                  </a:lnTo>
                  <a:lnTo>
                    <a:pt x="812" y="306"/>
                  </a:lnTo>
                  <a:lnTo>
                    <a:pt x="812" y="306"/>
                  </a:lnTo>
                  <a:lnTo>
                    <a:pt x="768" y="292"/>
                  </a:lnTo>
                  <a:lnTo>
                    <a:pt x="768" y="292"/>
                  </a:lnTo>
                  <a:lnTo>
                    <a:pt x="756" y="288"/>
                  </a:lnTo>
                  <a:lnTo>
                    <a:pt x="744" y="288"/>
                  </a:lnTo>
                  <a:lnTo>
                    <a:pt x="732" y="288"/>
                  </a:lnTo>
                  <a:lnTo>
                    <a:pt x="730" y="262"/>
                  </a:lnTo>
                  <a:lnTo>
                    <a:pt x="730" y="262"/>
                  </a:lnTo>
                  <a:lnTo>
                    <a:pt x="710" y="262"/>
                  </a:lnTo>
                  <a:lnTo>
                    <a:pt x="694" y="262"/>
                  </a:lnTo>
                  <a:lnTo>
                    <a:pt x="688" y="258"/>
                  </a:lnTo>
                  <a:lnTo>
                    <a:pt x="684" y="256"/>
                  </a:lnTo>
                  <a:lnTo>
                    <a:pt x="684" y="256"/>
                  </a:lnTo>
                  <a:lnTo>
                    <a:pt x="678" y="246"/>
                  </a:lnTo>
                  <a:lnTo>
                    <a:pt x="670" y="240"/>
                  </a:lnTo>
                  <a:lnTo>
                    <a:pt x="660" y="234"/>
                  </a:lnTo>
                  <a:lnTo>
                    <a:pt x="674" y="20"/>
                  </a:lnTo>
                  <a:lnTo>
                    <a:pt x="388" y="0"/>
                  </a:lnTo>
                  <a:lnTo>
                    <a:pt x="350" y="522"/>
                  </a:lnTo>
                  <a:lnTo>
                    <a:pt x="4" y="480"/>
                  </a:lnTo>
                  <a:lnTo>
                    <a:pt x="0" y="510"/>
                  </a:lnTo>
                  <a:lnTo>
                    <a:pt x="0" y="510"/>
                  </a:lnTo>
                  <a:lnTo>
                    <a:pt x="12" y="514"/>
                  </a:lnTo>
                  <a:lnTo>
                    <a:pt x="24" y="522"/>
                  </a:lnTo>
                  <a:lnTo>
                    <a:pt x="34" y="528"/>
                  </a:lnTo>
                  <a:lnTo>
                    <a:pt x="44" y="538"/>
                  </a:lnTo>
                  <a:lnTo>
                    <a:pt x="44" y="538"/>
                  </a:lnTo>
                  <a:lnTo>
                    <a:pt x="70" y="564"/>
                  </a:lnTo>
                  <a:lnTo>
                    <a:pt x="98" y="592"/>
                  </a:lnTo>
                  <a:lnTo>
                    <a:pt x="124" y="620"/>
                  </a:lnTo>
                  <a:lnTo>
                    <a:pt x="136" y="636"/>
                  </a:lnTo>
                  <a:lnTo>
                    <a:pt x="146" y="652"/>
                  </a:lnTo>
                  <a:lnTo>
                    <a:pt x="146" y="652"/>
                  </a:lnTo>
                  <a:lnTo>
                    <a:pt x="152" y="668"/>
                  </a:lnTo>
                  <a:lnTo>
                    <a:pt x="156" y="686"/>
                  </a:lnTo>
                  <a:lnTo>
                    <a:pt x="160" y="702"/>
                  </a:lnTo>
                  <a:lnTo>
                    <a:pt x="166" y="718"/>
                  </a:lnTo>
                  <a:lnTo>
                    <a:pt x="166" y="718"/>
                  </a:lnTo>
                  <a:lnTo>
                    <a:pt x="174" y="738"/>
                  </a:lnTo>
                  <a:lnTo>
                    <a:pt x="184" y="758"/>
                  </a:lnTo>
                  <a:lnTo>
                    <a:pt x="196" y="776"/>
                  </a:lnTo>
                  <a:lnTo>
                    <a:pt x="210" y="794"/>
                  </a:lnTo>
                  <a:lnTo>
                    <a:pt x="240" y="828"/>
                  </a:lnTo>
                  <a:lnTo>
                    <a:pt x="270" y="860"/>
                  </a:lnTo>
                  <a:lnTo>
                    <a:pt x="312" y="870"/>
                  </a:lnTo>
                  <a:lnTo>
                    <a:pt x="366" y="784"/>
                  </a:lnTo>
                  <a:lnTo>
                    <a:pt x="366" y="784"/>
                  </a:lnTo>
                  <a:lnTo>
                    <a:pt x="378" y="784"/>
                  </a:lnTo>
                  <a:lnTo>
                    <a:pt x="396" y="784"/>
                  </a:lnTo>
                  <a:lnTo>
                    <a:pt x="416" y="786"/>
                  </a:lnTo>
                  <a:lnTo>
                    <a:pt x="416" y="786"/>
                  </a:lnTo>
                  <a:lnTo>
                    <a:pt x="442" y="788"/>
                  </a:lnTo>
                  <a:lnTo>
                    <a:pt x="466" y="788"/>
                  </a:lnTo>
                  <a:lnTo>
                    <a:pt x="492" y="786"/>
                  </a:lnTo>
                  <a:lnTo>
                    <a:pt x="492" y="786"/>
                  </a:lnTo>
                  <a:lnTo>
                    <a:pt x="518" y="812"/>
                  </a:lnTo>
                  <a:lnTo>
                    <a:pt x="540" y="838"/>
                  </a:lnTo>
                  <a:lnTo>
                    <a:pt x="550" y="850"/>
                  </a:lnTo>
                  <a:lnTo>
                    <a:pt x="558" y="864"/>
                  </a:lnTo>
                  <a:lnTo>
                    <a:pt x="558" y="864"/>
                  </a:lnTo>
                  <a:lnTo>
                    <a:pt x="566" y="878"/>
                  </a:lnTo>
                  <a:lnTo>
                    <a:pt x="572" y="894"/>
                  </a:lnTo>
                  <a:lnTo>
                    <a:pt x="582" y="926"/>
                  </a:lnTo>
                  <a:lnTo>
                    <a:pt x="590" y="962"/>
                  </a:lnTo>
                  <a:lnTo>
                    <a:pt x="590" y="962"/>
                  </a:lnTo>
                  <a:lnTo>
                    <a:pt x="594" y="968"/>
                  </a:lnTo>
                  <a:lnTo>
                    <a:pt x="602" y="986"/>
                  </a:lnTo>
                  <a:lnTo>
                    <a:pt x="616" y="1008"/>
                  </a:lnTo>
                  <a:lnTo>
                    <a:pt x="626" y="1018"/>
                  </a:lnTo>
                  <a:lnTo>
                    <a:pt x="636" y="1030"/>
                  </a:lnTo>
                  <a:lnTo>
                    <a:pt x="636" y="1030"/>
                  </a:lnTo>
                  <a:lnTo>
                    <a:pt x="646" y="1040"/>
                  </a:lnTo>
                  <a:lnTo>
                    <a:pt x="654" y="1052"/>
                  </a:lnTo>
                  <a:lnTo>
                    <a:pt x="660" y="1064"/>
                  </a:lnTo>
                  <a:lnTo>
                    <a:pt x="666" y="1078"/>
                  </a:lnTo>
                  <a:lnTo>
                    <a:pt x="676" y="1104"/>
                  </a:lnTo>
                  <a:lnTo>
                    <a:pt x="686" y="1128"/>
                  </a:lnTo>
                  <a:lnTo>
                    <a:pt x="686" y="1128"/>
                  </a:lnTo>
                  <a:lnTo>
                    <a:pt x="700" y="1152"/>
                  </a:lnTo>
                  <a:lnTo>
                    <a:pt x="722" y="1178"/>
                  </a:lnTo>
                  <a:lnTo>
                    <a:pt x="746" y="1202"/>
                  </a:lnTo>
                  <a:lnTo>
                    <a:pt x="758" y="1212"/>
                  </a:lnTo>
                  <a:lnTo>
                    <a:pt x="772" y="1220"/>
                  </a:lnTo>
                  <a:lnTo>
                    <a:pt x="772" y="1220"/>
                  </a:lnTo>
                  <a:lnTo>
                    <a:pt x="786" y="1228"/>
                  </a:lnTo>
                  <a:lnTo>
                    <a:pt x="806" y="1234"/>
                  </a:lnTo>
                  <a:lnTo>
                    <a:pt x="850" y="1244"/>
                  </a:lnTo>
                  <a:lnTo>
                    <a:pt x="920" y="1260"/>
                  </a:lnTo>
                  <a:lnTo>
                    <a:pt x="920" y="1260"/>
                  </a:lnTo>
                  <a:lnTo>
                    <a:pt x="912" y="1230"/>
                  </a:lnTo>
                  <a:lnTo>
                    <a:pt x="908" y="1200"/>
                  </a:lnTo>
                  <a:lnTo>
                    <a:pt x="908" y="1174"/>
                  </a:lnTo>
                  <a:lnTo>
                    <a:pt x="912" y="1148"/>
                  </a:lnTo>
                  <a:lnTo>
                    <a:pt x="920" y="1126"/>
                  </a:lnTo>
                  <a:lnTo>
                    <a:pt x="930" y="1104"/>
                  </a:lnTo>
                  <a:lnTo>
                    <a:pt x="942" y="1082"/>
                  </a:lnTo>
                  <a:lnTo>
                    <a:pt x="958" y="1062"/>
                  </a:lnTo>
                  <a:lnTo>
                    <a:pt x="976" y="1044"/>
                  </a:lnTo>
                  <a:lnTo>
                    <a:pt x="994" y="1024"/>
                  </a:lnTo>
                  <a:lnTo>
                    <a:pt x="1036" y="990"/>
                  </a:lnTo>
                  <a:lnTo>
                    <a:pt x="1078" y="954"/>
                  </a:lnTo>
                  <a:lnTo>
                    <a:pt x="1122" y="916"/>
                  </a:lnTo>
                  <a:lnTo>
                    <a:pt x="1122" y="916"/>
                  </a:lnTo>
                  <a:lnTo>
                    <a:pt x="1158" y="884"/>
                  </a:lnTo>
                  <a:lnTo>
                    <a:pt x="1190" y="858"/>
                  </a:lnTo>
                  <a:lnTo>
                    <a:pt x="1206" y="846"/>
                  </a:lnTo>
                  <a:lnTo>
                    <a:pt x="1222" y="836"/>
                  </a:lnTo>
                  <a:lnTo>
                    <a:pt x="1240" y="828"/>
                  </a:lnTo>
                  <a:lnTo>
                    <a:pt x="1258" y="822"/>
                  </a:lnTo>
                  <a:lnTo>
                    <a:pt x="1258" y="822"/>
                  </a:lnTo>
                  <a:lnTo>
                    <a:pt x="1258" y="796"/>
                  </a:lnTo>
                  <a:lnTo>
                    <a:pt x="1258" y="796"/>
                  </a:lnTo>
                  <a:lnTo>
                    <a:pt x="1260" y="784"/>
                  </a:lnTo>
                  <a:lnTo>
                    <a:pt x="1262" y="778"/>
                  </a:lnTo>
                  <a:lnTo>
                    <a:pt x="1264" y="774"/>
                  </a:lnTo>
                  <a:lnTo>
                    <a:pt x="1268" y="766"/>
                  </a:lnTo>
                  <a:lnTo>
                    <a:pt x="1268" y="766"/>
                  </a:lnTo>
                  <a:lnTo>
                    <a:pt x="1268" y="752"/>
                  </a:lnTo>
                  <a:lnTo>
                    <a:pt x="1268" y="738"/>
                  </a:lnTo>
                  <a:lnTo>
                    <a:pt x="1268" y="722"/>
                  </a:lnTo>
                  <a:lnTo>
                    <a:pt x="1270" y="708"/>
                  </a:lnTo>
                  <a:lnTo>
                    <a:pt x="1270" y="708"/>
                  </a:lnTo>
                  <a:lnTo>
                    <a:pt x="1274" y="696"/>
                  </a:lnTo>
                  <a:lnTo>
                    <a:pt x="1276" y="680"/>
                  </a:lnTo>
                  <a:lnTo>
                    <a:pt x="1276" y="664"/>
                  </a:lnTo>
                  <a:lnTo>
                    <a:pt x="1276" y="664"/>
                  </a:lnTo>
                  <a:close/>
                </a:path>
              </a:pathLst>
            </a:custGeom>
            <a:solidFill>
              <a:schemeClr val="bg1">
                <a:lumMod val="50000"/>
              </a:schemeClr>
            </a:solidFill>
            <a:ln w="3175">
              <a:solidFill>
                <a:schemeClr val="bg1">
                  <a:lumMod val="85000"/>
                </a:schemeClr>
              </a:solidFill>
            </a:ln>
            <a:effectLst/>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48" name="Freeform 8">
              <a:extLst>
                <a:ext uri="{FF2B5EF4-FFF2-40B4-BE49-F238E27FC236}">
                  <a16:creationId xmlns:a16="http://schemas.microsoft.com/office/drawing/2014/main" id="{A0571020-BAED-7D8E-303A-503D7013EBD0}"/>
                </a:ext>
              </a:extLst>
            </p:cNvPr>
            <p:cNvSpPr>
              <a:spLocks/>
            </p:cNvSpPr>
            <p:nvPr>
              <p:custDataLst>
                <p:tags r:id="rId6"/>
              </p:custDataLst>
            </p:nvPr>
          </p:nvSpPr>
          <p:spPr bwMode="auto">
            <a:xfrm>
              <a:off x="7055365" y="3327303"/>
              <a:ext cx="580916" cy="592396"/>
            </a:xfrm>
            <a:custGeom>
              <a:avLst/>
              <a:gdLst/>
              <a:ahLst/>
              <a:cxnLst>
                <a:cxn ang="0">
                  <a:pos x="506" y="316"/>
                </a:cxn>
                <a:cxn ang="0">
                  <a:pos x="506" y="316"/>
                </a:cxn>
                <a:cxn ang="0">
                  <a:pos x="482" y="306"/>
                </a:cxn>
                <a:cxn ang="0">
                  <a:pos x="474" y="300"/>
                </a:cxn>
                <a:cxn ang="0">
                  <a:pos x="472" y="294"/>
                </a:cxn>
                <a:cxn ang="0">
                  <a:pos x="472" y="294"/>
                </a:cxn>
                <a:cxn ang="0">
                  <a:pos x="468" y="286"/>
                </a:cxn>
                <a:cxn ang="0">
                  <a:pos x="464" y="274"/>
                </a:cxn>
                <a:cxn ang="0">
                  <a:pos x="456" y="260"/>
                </a:cxn>
                <a:cxn ang="0">
                  <a:pos x="438" y="256"/>
                </a:cxn>
                <a:cxn ang="0">
                  <a:pos x="436" y="238"/>
                </a:cxn>
                <a:cxn ang="0">
                  <a:pos x="422" y="206"/>
                </a:cxn>
                <a:cxn ang="0">
                  <a:pos x="386" y="180"/>
                </a:cxn>
                <a:cxn ang="0">
                  <a:pos x="380" y="170"/>
                </a:cxn>
                <a:cxn ang="0">
                  <a:pos x="332" y="124"/>
                </a:cxn>
                <a:cxn ang="0">
                  <a:pos x="308" y="112"/>
                </a:cxn>
                <a:cxn ang="0">
                  <a:pos x="266" y="56"/>
                </a:cxn>
                <a:cxn ang="0">
                  <a:pos x="256" y="58"/>
                </a:cxn>
                <a:cxn ang="0">
                  <a:pos x="224" y="38"/>
                </a:cxn>
                <a:cxn ang="0">
                  <a:pos x="224" y="38"/>
                </a:cxn>
                <a:cxn ang="0">
                  <a:pos x="230" y="32"/>
                </a:cxn>
                <a:cxn ang="0">
                  <a:pos x="238" y="20"/>
                </a:cxn>
                <a:cxn ang="0">
                  <a:pos x="238" y="20"/>
                </a:cxn>
                <a:cxn ang="0">
                  <a:pos x="240" y="12"/>
                </a:cxn>
                <a:cxn ang="0">
                  <a:pos x="242" y="0"/>
                </a:cxn>
                <a:cxn ang="0">
                  <a:pos x="0" y="22"/>
                </a:cxn>
                <a:cxn ang="0">
                  <a:pos x="78" y="292"/>
                </a:cxn>
                <a:cxn ang="0">
                  <a:pos x="78" y="292"/>
                </a:cxn>
                <a:cxn ang="0">
                  <a:pos x="88" y="304"/>
                </a:cxn>
                <a:cxn ang="0">
                  <a:pos x="96" y="312"/>
                </a:cxn>
                <a:cxn ang="0">
                  <a:pos x="98" y="320"/>
                </a:cxn>
                <a:cxn ang="0">
                  <a:pos x="98" y="320"/>
                </a:cxn>
                <a:cxn ang="0">
                  <a:pos x="98" y="332"/>
                </a:cxn>
                <a:cxn ang="0">
                  <a:pos x="106" y="342"/>
                </a:cxn>
                <a:cxn ang="0">
                  <a:pos x="104" y="352"/>
                </a:cxn>
                <a:cxn ang="0">
                  <a:pos x="92" y="358"/>
                </a:cxn>
                <a:cxn ang="0">
                  <a:pos x="90" y="374"/>
                </a:cxn>
                <a:cxn ang="0">
                  <a:pos x="106" y="410"/>
                </a:cxn>
                <a:cxn ang="0">
                  <a:pos x="106" y="482"/>
                </a:cxn>
                <a:cxn ang="0">
                  <a:pos x="126" y="510"/>
                </a:cxn>
                <a:cxn ang="0">
                  <a:pos x="388" y="504"/>
                </a:cxn>
                <a:cxn ang="0">
                  <a:pos x="390" y="514"/>
                </a:cxn>
                <a:cxn ang="0">
                  <a:pos x="410" y="516"/>
                </a:cxn>
                <a:cxn ang="0">
                  <a:pos x="410" y="492"/>
                </a:cxn>
                <a:cxn ang="0">
                  <a:pos x="404" y="474"/>
                </a:cxn>
                <a:cxn ang="0">
                  <a:pos x="448" y="472"/>
                </a:cxn>
                <a:cxn ang="0">
                  <a:pos x="448" y="472"/>
                </a:cxn>
                <a:cxn ang="0">
                  <a:pos x="448" y="464"/>
                </a:cxn>
                <a:cxn ang="0">
                  <a:pos x="446" y="454"/>
                </a:cxn>
                <a:cxn ang="0">
                  <a:pos x="450" y="434"/>
                </a:cxn>
                <a:cxn ang="0">
                  <a:pos x="456" y="414"/>
                </a:cxn>
                <a:cxn ang="0">
                  <a:pos x="464" y="394"/>
                </a:cxn>
                <a:cxn ang="0">
                  <a:pos x="486" y="356"/>
                </a:cxn>
                <a:cxn ang="0">
                  <a:pos x="498" y="336"/>
                </a:cxn>
                <a:cxn ang="0">
                  <a:pos x="506" y="316"/>
                </a:cxn>
                <a:cxn ang="0">
                  <a:pos x="506" y="316"/>
                </a:cxn>
              </a:cxnLst>
              <a:rect l="0" t="0" r="r" b="b"/>
              <a:pathLst>
                <a:path w="506" h="516">
                  <a:moveTo>
                    <a:pt x="506" y="316"/>
                  </a:moveTo>
                  <a:lnTo>
                    <a:pt x="506" y="316"/>
                  </a:lnTo>
                  <a:lnTo>
                    <a:pt x="482" y="306"/>
                  </a:lnTo>
                  <a:lnTo>
                    <a:pt x="474" y="300"/>
                  </a:lnTo>
                  <a:lnTo>
                    <a:pt x="472" y="294"/>
                  </a:lnTo>
                  <a:lnTo>
                    <a:pt x="472" y="294"/>
                  </a:lnTo>
                  <a:lnTo>
                    <a:pt x="468" y="286"/>
                  </a:lnTo>
                  <a:lnTo>
                    <a:pt x="464" y="274"/>
                  </a:lnTo>
                  <a:lnTo>
                    <a:pt x="456" y="260"/>
                  </a:lnTo>
                  <a:lnTo>
                    <a:pt x="438" y="256"/>
                  </a:lnTo>
                  <a:lnTo>
                    <a:pt x="436" y="238"/>
                  </a:lnTo>
                  <a:lnTo>
                    <a:pt x="422" y="206"/>
                  </a:lnTo>
                  <a:lnTo>
                    <a:pt x="386" y="180"/>
                  </a:lnTo>
                  <a:lnTo>
                    <a:pt x="380" y="170"/>
                  </a:lnTo>
                  <a:lnTo>
                    <a:pt x="332" y="124"/>
                  </a:lnTo>
                  <a:lnTo>
                    <a:pt x="308" y="112"/>
                  </a:lnTo>
                  <a:lnTo>
                    <a:pt x="266" y="56"/>
                  </a:lnTo>
                  <a:lnTo>
                    <a:pt x="256" y="58"/>
                  </a:lnTo>
                  <a:lnTo>
                    <a:pt x="224" y="38"/>
                  </a:lnTo>
                  <a:lnTo>
                    <a:pt x="224" y="38"/>
                  </a:lnTo>
                  <a:lnTo>
                    <a:pt x="230" y="32"/>
                  </a:lnTo>
                  <a:lnTo>
                    <a:pt x="238" y="20"/>
                  </a:lnTo>
                  <a:lnTo>
                    <a:pt x="238" y="20"/>
                  </a:lnTo>
                  <a:lnTo>
                    <a:pt x="240" y="12"/>
                  </a:lnTo>
                  <a:lnTo>
                    <a:pt x="242" y="0"/>
                  </a:lnTo>
                  <a:lnTo>
                    <a:pt x="0" y="22"/>
                  </a:lnTo>
                  <a:lnTo>
                    <a:pt x="78" y="292"/>
                  </a:lnTo>
                  <a:lnTo>
                    <a:pt x="78" y="292"/>
                  </a:lnTo>
                  <a:lnTo>
                    <a:pt x="88" y="304"/>
                  </a:lnTo>
                  <a:lnTo>
                    <a:pt x="96" y="312"/>
                  </a:lnTo>
                  <a:lnTo>
                    <a:pt x="98" y="320"/>
                  </a:lnTo>
                  <a:lnTo>
                    <a:pt x="98" y="320"/>
                  </a:lnTo>
                  <a:lnTo>
                    <a:pt x="98" y="332"/>
                  </a:lnTo>
                  <a:lnTo>
                    <a:pt x="106" y="342"/>
                  </a:lnTo>
                  <a:lnTo>
                    <a:pt x="104" y="352"/>
                  </a:lnTo>
                  <a:lnTo>
                    <a:pt x="92" y="358"/>
                  </a:lnTo>
                  <a:lnTo>
                    <a:pt x="90" y="374"/>
                  </a:lnTo>
                  <a:lnTo>
                    <a:pt x="106" y="410"/>
                  </a:lnTo>
                  <a:lnTo>
                    <a:pt x="106" y="482"/>
                  </a:lnTo>
                  <a:lnTo>
                    <a:pt x="126" y="510"/>
                  </a:lnTo>
                  <a:lnTo>
                    <a:pt x="388" y="504"/>
                  </a:lnTo>
                  <a:lnTo>
                    <a:pt x="390" y="514"/>
                  </a:lnTo>
                  <a:lnTo>
                    <a:pt x="410" y="516"/>
                  </a:lnTo>
                  <a:lnTo>
                    <a:pt x="410" y="492"/>
                  </a:lnTo>
                  <a:lnTo>
                    <a:pt x="404" y="474"/>
                  </a:lnTo>
                  <a:lnTo>
                    <a:pt x="448" y="472"/>
                  </a:lnTo>
                  <a:lnTo>
                    <a:pt x="448" y="472"/>
                  </a:lnTo>
                  <a:lnTo>
                    <a:pt x="448" y="464"/>
                  </a:lnTo>
                  <a:lnTo>
                    <a:pt x="446" y="454"/>
                  </a:lnTo>
                  <a:lnTo>
                    <a:pt x="450" y="434"/>
                  </a:lnTo>
                  <a:lnTo>
                    <a:pt x="456" y="414"/>
                  </a:lnTo>
                  <a:lnTo>
                    <a:pt x="464" y="394"/>
                  </a:lnTo>
                  <a:lnTo>
                    <a:pt x="486" y="356"/>
                  </a:lnTo>
                  <a:lnTo>
                    <a:pt x="498" y="336"/>
                  </a:lnTo>
                  <a:lnTo>
                    <a:pt x="506" y="316"/>
                  </a:lnTo>
                  <a:lnTo>
                    <a:pt x="506" y="316"/>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49" name="Freeform 9">
              <a:extLst>
                <a:ext uri="{FF2B5EF4-FFF2-40B4-BE49-F238E27FC236}">
                  <a16:creationId xmlns:a16="http://schemas.microsoft.com/office/drawing/2014/main" id="{B5F6D550-2D54-A872-8418-A04EFE8668F0}"/>
                </a:ext>
              </a:extLst>
            </p:cNvPr>
            <p:cNvSpPr>
              <a:spLocks/>
            </p:cNvSpPr>
            <p:nvPr>
              <p:custDataLst>
                <p:tags r:id="rId7"/>
              </p:custDataLst>
            </p:nvPr>
          </p:nvSpPr>
          <p:spPr bwMode="auto">
            <a:xfrm>
              <a:off x="7312529" y="3276789"/>
              <a:ext cx="532698" cy="413300"/>
            </a:xfrm>
            <a:custGeom>
              <a:avLst/>
              <a:gdLst/>
              <a:ahLst/>
              <a:cxnLst>
                <a:cxn ang="0">
                  <a:pos x="0" y="82"/>
                </a:cxn>
                <a:cxn ang="0">
                  <a:pos x="32" y="102"/>
                </a:cxn>
                <a:cxn ang="0">
                  <a:pos x="42" y="100"/>
                </a:cxn>
                <a:cxn ang="0">
                  <a:pos x="84" y="156"/>
                </a:cxn>
                <a:cxn ang="0">
                  <a:pos x="108" y="168"/>
                </a:cxn>
                <a:cxn ang="0">
                  <a:pos x="156" y="214"/>
                </a:cxn>
                <a:cxn ang="0">
                  <a:pos x="162" y="224"/>
                </a:cxn>
                <a:cxn ang="0">
                  <a:pos x="198" y="250"/>
                </a:cxn>
                <a:cxn ang="0">
                  <a:pos x="212" y="282"/>
                </a:cxn>
                <a:cxn ang="0">
                  <a:pos x="214" y="300"/>
                </a:cxn>
                <a:cxn ang="0">
                  <a:pos x="232" y="304"/>
                </a:cxn>
                <a:cxn ang="0">
                  <a:pos x="232" y="304"/>
                </a:cxn>
                <a:cxn ang="0">
                  <a:pos x="240" y="318"/>
                </a:cxn>
                <a:cxn ang="0">
                  <a:pos x="244" y="330"/>
                </a:cxn>
                <a:cxn ang="0">
                  <a:pos x="248" y="338"/>
                </a:cxn>
                <a:cxn ang="0">
                  <a:pos x="248" y="338"/>
                </a:cxn>
                <a:cxn ang="0">
                  <a:pos x="250" y="344"/>
                </a:cxn>
                <a:cxn ang="0">
                  <a:pos x="258" y="350"/>
                </a:cxn>
                <a:cxn ang="0">
                  <a:pos x="282" y="360"/>
                </a:cxn>
                <a:cxn ang="0">
                  <a:pos x="282" y="360"/>
                </a:cxn>
                <a:cxn ang="0">
                  <a:pos x="288" y="344"/>
                </a:cxn>
                <a:cxn ang="0">
                  <a:pos x="292" y="326"/>
                </a:cxn>
                <a:cxn ang="0">
                  <a:pos x="292" y="310"/>
                </a:cxn>
                <a:cxn ang="0">
                  <a:pos x="288" y="292"/>
                </a:cxn>
                <a:cxn ang="0">
                  <a:pos x="288" y="292"/>
                </a:cxn>
                <a:cxn ang="0">
                  <a:pos x="298" y="292"/>
                </a:cxn>
                <a:cxn ang="0">
                  <a:pos x="308" y="290"/>
                </a:cxn>
                <a:cxn ang="0">
                  <a:pos x="316" y="286"/>
                </a:cxn>
                <a:cxn ang="0">
                  <a:pos x="326" y="280"/>
                </a:cxn>
                <a:cxn ang="0">
                  <a:pos x="336" y="270"/>
                </a:cxn>
                <a:cxn ang="0">
                  <a:pos x="344" y="260"/>
                </a:cxn>
                <a:cxn ang="0">
                  <a:pos x="362" y="236"/>
                </a:cxn>
                <a:cxn ang="0">
                  <a:pos x="396" y="182"/>
                </a:cxn>
                <a:cxn ang="0">
                  <a:pos x="410" y="158"/>
                </a:cxn>
                <a:cxn ang="0">
                  <a:pos x="424" y="140"/>
                </a:cxn>
                <a:cxn ang="0">
                  <a:pos x="424" y="140"/>
                </a:cxn>
                <a:cxn ang="0">
                  <a:pos x="434" y="132"/>
                </a:cxn>
                <a:cxn ang="0">
                  <a:pos x="444" y="124"/>
                </a:cxn>
                <a:cxn ang="0">
                  <a:pos x="464" y="112"/>
                </a:cxn>
                <a:cxn ang="0">
                  <a:pos x="344" y="12"/>
                </a:cxn>
                <a:cxn ang="0">
                  <a:pos x="234" y="34"/>
                </a:cxn>
                <a:cxn ang="0">
                  <a:pos x="234" y="18"/>
                </a:cxn>
                <a:cxn ang="0">
                  <a:pos x="208" y="0"/>
                </a:cxn>
                <a:cxn ang="0">
                  <a:pos x="74" y="8"/>
                </a:cxn>
                <a:cxn ang="0">
                  <a:pos x="20" y="44"/>
                </a:cxn>
                <a:cxn ang="0">
                  <a:pos x="18" y="44"/>
                </a:cxn>
                <a:cxn ang="0">
                  <a:pos x="18" y="44"/>
                </a:cxn>
                <a:cxn ang="0">
                  <a:pos x="16" y="56"/>
                </a:cxn>
                <a:cxn ang="0">
                  <a:pos x="14" y="64"/>
                </a:cxn>
                <a:cxn ang="0">
                  <a:pos x="14" y="64"/>
                </a:cxn>
                <a:cxn ang="0">
                  <a:pos x="6" y="76"/>
                </a:cxn>
                <a:cxn ang="0">
                  <a:pos x="0" y="82"/>
                </a:cxn>
                <a:cxn ang="0">
                  <a:pos x="0" y="82"/>
                </a:cxn>
              </a:cxnLst>
              <a:rect l="0" t="0" r="r" b="b"/>
              <a:pathLst>
                <a:path w="464" h="360">
                  <a:moveTo>
                    <a:pt x="0" y="82"/>
                  </a:moveTo>
                  <a:lnTo>
                    <a:pt x="32" y="102"/>
                  </a:lnTo>
                  <a:lnTo>
                    <a:pt x="42" y="100"/>
                  </a:lnTo>
                  <a:lnTo>
                    <a:pt x="84" y="156"/>
                  </a:lnTo>
                  <a:lnTo>
                    <a:pt x="108" y="168"/>
                  </a:lnTo>
                  <a:lnTo>
                    <a:pt x="156" y="214"/>
                  </a:lnTo>
                  <a:lnTo>
                    <a:pt x="162" y="224"/>
                  </a:lnTo>
                  <a:lnTo>
                    <a:pt x="198" y="250"/>
                  </a:lnTo>
                  <a:lnTo>
                    <a:pt x="212" y="282"/>
                  </a:lnTo>
                  <a:lnTo>
                    <a:pt x="214" y="300"/>
                  </a:lnTo>
                  <a:lnTo>
                    <a:pt x="232" y="304"/>
                  </a:lnTo>
                  <a:lnTo>
                    <a:pt x="232" y="304"/>
                  </a:lnTo>
                  <a:lnTo>
                    <a:pt x="240" y="318"/>
                  </a:lnTo>
                  <a:lnTo>
                    <a:pt x="244" y="330"/>
                  </a:lnTo>
                  <a:lnTo>
                    <a:pt x="248" y="338"/>
                  </a:lnTo>
                  <a:lnTo>
                    <a:pt x="248" y="338"/>
                  </a:lnTo>
                  <a:lnTo>
                    <a:pt x="250" y="344"/>
                  </a:lnTo>
                  <a:lnTo>
                    <a:pt x="258" y="350"/>
                  </a:lnTo>
                  <a:lnTo>
                    <a:pt x="282" y="360"/>
                  </a:lnTo>
                  <a:lnTo>
                    <a:pt x="282" y="360"/>
                  </a:lnTo>
                  <a:lnTo>
                    <a:pt x="288" y="344"/>
                  </a:lnTo>
                  <a:lnTo>
                    <a:pt x="292" y="326"/>
                  </a:lnTo>
                  <a:lnTo>
                    <a:pt x="292" y="310"/>
                  </a:lnTo>
                  <a:lnTo>
                    <a:pt x="288" y="292"/>
                  </a:lnTo>
                  <a:lnTo>
                    <a:pt x="288" y="292"/>
                  </a:lnTo>
                  <a:lnTo>
                    <a:pt x="298" y="292"/>
                  </a:lnTo>
                  <a:lnTo>
                    <a:pt x="308" y="290"/>
                  </a:lnTo>
                  <a:lnTo>
                    <a:pt x="316" y="286"/>
                  </a:lnTo>
                  <a:lnTo>
                    <a:pt x="326" y="280"/>
                  </a:lnTo>
                  <a:lnTo>
                    <a:pt x="336" y="270"/>
                  </a:lnTo>
                  <a:lnTo>
                    <a:pt x="344" y="260"/>
                  </a:lnTo>
                  <a:lnTo>
                    <a:pt x="362" y="236"/>
                  </a:lnTo>
                  <a:lnTo>
                    <a:pt x="396" y="182"/>
                  </a:lnTo>
                  <a:lnTo>
                    <a:pt x="410" y="158"/>
                  </a:lnTo>
                  <a:lnTo>
                    <a:pt x="424" y="140"/>
                  </a:lnTo>
                  <a:lnTo>
                    <a:pt x="424" y="140"/>
                  </a:lnTo>
                  <a:lnTo>
                    <a:pt x="434" y="132"/>
                  </a:lnTo>
                  <a:lnTo>
                    <a:pt x="444" y="124"/>
                  </a:lnTo>
                  <a:lnTo>
                    <a:pt x="464" y="112"/>
                  </a:lnTo>
                  <a:lnTo>
                    <a:pt x="344" y="12"/>
                  </a:lnTo>
                  <a:lnTo>
                    <a:pt x="234" y="34"/>
                  </a:lnTo>
                  <a:lnTo>
                    <a:pt x="234" y="18"/>
                  </a:lnTo>
                  <a:lnTo>
                    <a:pt x="208" y="0"/>
                  </a:lnTo>
                  <a:lnTo>
                    <a:pt x="74" y="8"/>
                  </a:lnTo>
                  <a:lnTo>
                    <a:pt x="20" y="44"/>
                  </a:lnTo>
                  <a:lnTo>
                    <a:pt x="18" y="44"/>
                  </a:lnTo>
                  <a:lnTo>
                    <a:pt x="18" y="44"/>
                  </a:lnTo>
                  <a:lnTo>
                    <a:pt x="16" y="56"/>
                  </a:lnTo>
                  <a:lnTo>
                    <a:pt x="14" y="64"/>
                  </a:lnTo>
                  <a:lnTo>
                    <a:pt x="14" y="64"/>
                  </a:lnTo>
                  <a:lnTo>
                    <a:pt x="6" y="76"/>
                  </a:lnTo>
                  <a:lnTo>
                    <a:pt x="0" y="82"/>
                  </a:lnTo>
                  <a:lnTo>
                    <a:pt x="0" y="82"/>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0" name="Freeform 10">
              <a:extLst>
                <a:ext uri="{FF2B5EF4-FFF2-40B4-BE49-F238E27FC236}">
                  <a16:creationId xmlns:a16="http://schemas.microsoft.com/office/drawing/2014/main" id="{B4F2C0B5-4776-4D89-DCBA-1B0DD53064CF}"/>
                </a:ext>
              </a:extLst>
            </p:cNvPr>
            <p:cNvSpPr>
              <a:spLocks/>
            </p:cNvSpPr>
            <p:nvPr>
              <p:custDataLst>
                <p:tags r:id="rId8"/>
              </p:custDataLst>
            </p:nvPr>
          </p:nvSpPr>
          <p:spPr bwMode="auto">
            <a:xfrm>
              <a:off x="6244837" y="1809575"/>
              <a:ext cx="512032" cy="587804"/>
            </a:xfrm>
            <a:custGeom>
              <a:avLst/>
              <a:gdLst/>
              <a:ahLst/>
              <a:cxnLst>
                <a:cxn ang="0">
                  <a:pos x="428" y="428"/>
                </a:cxn>
                <a:cxn ang="0">
                  <a:pos x="432" y="364"/>
                </a:cxn>
                <a:cxn ang="0">
                  <a:pos x="436" y="302"/>
                </a:cxn>
                <a:cxn ang="0">
                  <a:pos x="436" y="270"/>
                </a:cxn>
                <a:cxn ang="0">
                  <a:pos x="446" y="196"/>
                </a:cxn>
                <a:cxn ang="0">
                  <a:pos x="432" y="170"/>
                </a:cxn>
                <a:cxn ang="0">
                  <a:pos x="412" y="124"/>
                </a:cxn>
                <a:cxn ang="0">
                  <a:pos x="390" y="112"/>
                </a:cxn>
                <a:cxn ang="0">
                  <a:pos x="376" y="94"/>
                </a:cxn>
                <a:cxn ang="0">
                  <a:pos x="372" y="92"/>
                </a:cxn>
                <a:cxn ang="0">
                  <a:pos x="356" y="94"/>
                </a:cxn>
                <a:cxn ang="0">
                  <a:pos x="218" y="64"/>
                </a:cxn>
                <a:cxn ang="0">
                  <a:pos x="210" y="26"/>
                </a:cxn>
                <a:cxn ang="0">
                  <a:pos x="184" y="22"/>
                </a:cxn>
                <a:cxn ang="0">
                  <a:pos x="154" y="4"/>
                </a:cxn>
                <a:cxn ang="0">
                  <a:pos x="150" y="0"/>
                </a:cxn>
                <a:cxn ang="0">
                  <a:pos x="140" y="4"/>
                </a:cxn>
                <a:cxn ang="0">
                  <a:pos x="124" y="18"/>
                </a:cxn>
                <a:cxn ang="0">
                  <a:pos x="102" y="30"/>
                </a:cxn>
                <a:cxn ang="0">
                  <a:pos x="86" y="36"/>
                </a:cxn>
                <a:cxn ang="0">
                  <a:pos x="62" y="38"/>
                </a:cxn>
                <a:cxn ang="0">
                  <a:pos x="50" y="34"/>
                </a:cxn>
                <a:cxn ang="0">
                  <a:pos x="46" y="100"/>
                </a:cxn>
                <a:cxn ang="0">
                  <a:pos x="22" y="174"/>
                </a:cxn>
                <a:cxn ang="0">
                  <a:pos x="12" y="258"/>
                </a:cxn>
                <a:cxn ang="0">
                  <a:pos x="84" y="304"/>
                </a:cxn>
                <a:cxn ang="0">
                  <a:pos x="146" y="358"/>
                </a:cxn>
                <a:cxn ang="0">
                  <a:pos x="160" y="452"/>
                </a:cxn>
                <a:cxn ang="0">
                  <a:pos x="194" y="504"/>
                </a:cxn>
                <a:cxn ang="0">
                  <a:pos x="446" y="502"/>
                </a:cxn>
                <a:cxn ang="0">
                  <a:pos x="434" y="466"/>
                </a:cxn>
                <a:cxn ang="0">
                  <a:pos x="428" y="428"/>
                </a:cxn>
              </a:cxnLst>
              <a:rect l="0" t="0" r="r" b="b"/>
              <a:pathLst>
                <a:path w="446" h="512">
                  <a:moveTo>
                    <a:pt x="428" y="428"/>
                  </a:moveTo>
                  <a:lnTo>
                    <a:pt x="428" y="428"/>
                  </a:lnTo>
                  <a:lnTo>
                    <a:pt x="428" y="396"/>
                  </a:lnTo>
                  <a:lnTo>
                    <a:pt x="432" y="364"/>
                  </a:lnTo>
                  <a:lnTo>
                    <a:pt x="434" y="332"/>
                  </a:lnTo>
                  <a:lnTo>
                    <a:pt x="436" y="302"/>
                  </a:lnTo>
                  <a:lnTo>
                    <a:pt x="436" y="302"/>
                  </a:lnTo>
                  <a:lnTo>
                    <a:pt x="436" y="270"/>
                  </a:lnTo>
                  <a:lnTo>
                    <a:pt x="438" y="242"/>
                  </a:lnTo>
                  <a:lnTo>
                    <a:pt x="446" y="196"/>
                  </a:lnTo>
                  <a:lnTo>
                    <a:pt x="432" y="188"/>
                  </a:lnTo>
                  <a:lnTo>
                    <a:pt x="432" y="170"/>
                  </a:lnTo>
                  <a:lnTo>
                    <a:pt x="404" y="162"/>
                  </a:lnTo>
                  <a:lnTo>
                    <a:pt x="412" y="124"/>
                  </a:lnTo>
                  <a:lnTo>
                    <a:pt x="390" y="112"/>
                  </a:lnTo>
                  <a:lnTo>
                    <a:pt x="390" y="112"/>
                  </a:lnTo>
                  <a:lnTo>
                    <a:pt x="386" y="108"/>
                  </a:lnTo>
                  <a:lnTo>
                    <a:pt x="376" y="94"/>
                  </a:lnTo>
                  <a:lnTo>
                    <a:pt x="376" y="94"/>
                  </a:lnTo>
                  <a:lnTo>
                    <a:pt x="372" y="92"/>
                  </a:lnTo>
                  <a:lnTo>
                    <a:pt x="368" y="92"/>
                  </a:lnTo>
                  <a:lnTo>
                    <a:pt x="356" y="94"/>
                  </a:lnTo>
                  <a:lnTo>
                    <a:pt x="340" y="102"/>
                  </a:lnTo>
                  <a:lnTo>
                    <a:pt x="218" y="64"/>
                  </a:lnTo>
                  <a:lnTo>
                    <a:pt x="210" y="26"/>
                  </a:lnTo>
                  <a:lnTo>
                    <a:pt x="210" y="26"/>
                  </a:lnTo>
                  <a:lnTo>
                    <a:pt x="196" y="26"/>
                  </a:lnTo>
                  <a:lnTo>
                    <a:pt x="184" y="22"/>
                  </a:lnTo>
                  <a:lnTo>
                    <a:pt x="170" y="16"/>
                  </a:lnTo>
                  <a:lnTo>
                    <a:pt x="154" y="4"/>
                  </a:lnTo>
                  <a:lnTo>
                    <a:pt x="154" y="4"/>
                  </a:lnTo>
                  <a:lnTo>
                    <a:pt x="150" y="0"/>
                  </a:lnTo>
                  <a:lnTo>
                    <a:pt x="144" y="2"/>
                  </a:lnTo>
                  <a:lnTo>
                    <a:pt x="140" y="4"/>
                  </a:lnTo>
                  <a:lnTo>
                    <a:pt x="132" y="10"/>
                  </a:lnTo>
                  <a:lnTo>
                    <a:pt x="124" y="18"/>
                  </a:lnTo>
                  <a:lnTo>
                    <a:pt x="114" y="24"/>
                  </a:lnTo>
                  <a:lnTo>
                    <a:pt x="102" y="30"/>
                  </a:lnTo>
                  <a:lnTo>
                    <a:pt x="86" y="36"/>
                  </a:lnTo>
                  <a:lnTo>
                    <a:pt x="86" y="36"/>
                  </a:lnTo>
                  <a:lnTo>
                    <a:pt x="72" y="38"/>
                  </a:lnTo>
                  <a:lnTo>
                    <a:pt x="62" y="38"/>
                  </a:lnTo>
                  <a:lnTo>
                    <a:pt x="54" y="36"/>
                  </a:lnTo>
                  <a:lnTo>
                    <a:pt x="50" y="34"/>
                  </a:lnTo>
                  <a:lnTo>
                    <a:pt x="48" y="34"/>
                  </a:lnTo>
                  <a:lnTo>
                    <a:pt x="46" y="100"/>
                  </a:lnTo>
                  <a:lnTo>
                    <a:pt x="0" y="148"/>
                  </a:lnTo>
                  <a:lnTo>
                    <a:pt x="22" y="174"/>
                  </a:lnTo>
                  <a:lnTo>
                    <a:pt x="14" y="214"/>
                  </a:lnTo>
                  <a:lnTo>
                    <a:pt x="12" y="258"/>
                  </a:lnTo>
                  <a:lnTo>
                    <a:pt x="54" y="288"/>
                  </a:lnTo>
                  <a:lnTo>
                    <a:pt x="84" y="304"/>
                  </a:lnTo>
                  <a:lnTo>
                    <a:pt x="98" y="326"/>
                  </a:lnTo>
                  <a:lnTo>
                    <a:pt x="146" y="358"/>
                  </a:lnTo>
                  <a:lnTo>
                    <a:pt x="146" y="412"/>
                  </a:lnTo>
                  <a:lnTo>
                    <a:pt x="160" y="452"/>
                  </a:lnTo>
                  <a:lnTo>
                    <a:pt x="160" y="486"/>
                  </a:lnTo>
                  <a:lnTo>
                    <a:pt x="194" y="504"/>
                  </a:lnTo>
                  <a:lnTo>
                    <a:pt x="200" y="512"/>
                  </a:lnTo>
                  <a:lnTo>
                    <a:pt x="446" y="502"/>
                  </a:lnTo>
                  <a:lnTo>
                    <a:pt x="446" y="502"/>
                  </a:lnTo>
                  <a:lnTo>
                    <a:pt x="434" y="466"/>
                  </a:lnTo>
                  <a:lnTo>
                    <a:pt x="430" y="446"/>
                  </a:lnTo>
                  <a:lnTo>
                    <a:pt x="428" y="428"/>
                  </a:lnTo>
                  <a:lnTo>
                    <a:pt x="428" y="428"/>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1" name="Freeform 11">
              <a:extLst>
                <a:ext uri="{FF2B5EF4-FFF2-40B4-BE49-F238E27FC236}">
                  <a16:creationId xmlns:a16="http://schemas.microsoft.com/office/drawing/2014/main" id="{B3B61B5C-22C9-34AE-337E-60178D71F560}"/>
                </a:ext>
              </a:extLst>
            </p:cNvPr>
            <p:cNvSpPr>
              <a:spLocks/>
            </p:cNvSpPr>
            <p:nvPr>
              <p:custDataLst>
                <p:tags r:id="rId9"/>
              </p:custDataLst>
            </p:nvPr>
          </p:nvSpPr>
          <p:spPr bwMode="auto">
            <a:xfrm>
              <a:off x="7330898" y="2535146"/>
              <a:ext cx="466110" cy="472999"/>
            </a:xfrm>
            <a:custGeom>
              <a:avLst/>
              <a:gdLst/>
              <a:ahLst/>
              <a:cxnLst>
                <a:cxn ang="0">
                  <a:pos x="138" y="40"/>
                </a:cxn>
                <a:cxn ang="0">
                  <a:pos x="132" y="88"/>
                </a:cxn>
                <a:cxn ang="0">
                  <a:pos x="130" y="116"/>
                </a:cxn>
                <a:cxn ang="0">
                  <a:pos x="110" y="138"/>
                </a:cxn>
                <a:cxn ang="0">
                  <a:pos x="82" y="162"/>
                </a:cxn>
                <a:cxn ang="0">
                  <a:pos x="72" y="168"/>
                </a:cxn>
                <a:cxn ang="0">
                  <a:pos x="56" y="190"/>
                </a:cxn>
                <a:cxn ang="0">
                  <a:pos x="60" y="200"/>
                </a:cxn>
                <a:cxn ang="0">
                  <a:pos x="60" y="210"/>
                </a:cxn>
                <a:cxn ang="0">
                  <a:pos x="56" y="212"/>
                </a:cxn>
                <a:cxn ang="0">
                  <a:pos x="46" y="214"/>
                </a:cxn>
                <a:cxn ang="0">
                  <a:pos x="32" y="216"/>
                </a:cxn>
                <a:cxn ang="0">
                  <a:pos x="28" y="220"/>
                </a:cxn>
                <a:cxn ang="0">
                  <a:pos x="26" y="238"/>
                </a:cxn>
                <a:cxn ang="0">
                  <a:pos x="30" y="254"/>
                </a:cxn>
                <a:cxn ang="0">
                  <a:pos x="0" y="314"/>
                </a:cxn>
                <a:cxn ang="0">
                  <a:pos x="54" y="376"/>
                </a:cxn>
                <a:cxn ang="0">
                  <a:pos x="84" y="408"/>
                </a:cxn>
                <a:cxn ang="0">
                  <a:pos x="130" y="390"/>
                </a:cxn>
                <a:cxn ang="0">
                  <a:pos x="166" y="390"/>
                </a:cxn>
                <a:cxn ang="0">
                  <a:pos x="214" y="364"/>
                </a:cxn>
                <a:cxn ang="0">
                  <a:pos x="254" y="226"/>
                </a:cxn>
                <a:cxn ang="0">
                  <a:pos x="304" y="188"/>
                </a:cxn>
                <a:cxn ang="0">
                  <a:pos x="340" y="160"/>
                </a:cxn>
                <a:cxn ang="0">
                  <a:pos x="354" y="102"/>
                </a:cxn>
                <a:cxn ang="0">
                  <a:pos x="406" y="92"/>
                </a:cxn>
                <a:cxn ang="0">
                  <a:pos x="400" y="88"/>
                </a:cxn>
                <a:cxn ang="0">
                  <a:pos x="374" y="80"/>
                </a:cxn>
                <a:cxn ang="0">
                  <a:pos x="364" y="80"/>
                </a:cxn>
                <a:cxn ang="0">
                  <a:pos x="348" y="82"/>
                </a:cxn>
                <a:cxn ang="0">
                  <a:pos x="336" y="90"/>
                </a:cxn>
                <a:cxn ang="0">
                  <a:pos x="308" y="92"/>
                </a:cxn>
                <a:cxn ang="0">
                  <a:pos x="282" y="116"/>
                </a:cxn>
                <a:cxn ang="0">
                  <a:pos x="248" y="88"/>
                </a:cxn>
                <a:cxn ang="0">
                  <a:pos x="152" y="0"/>
                </a:cxn>
                <a:cxn ang="0">
                  <a:pos x="126" y="12"/>
                </a:cxn>
              </a:cxnLst>
              <a:rect l="0" t="0" r="r" b="b"/>
              <a:pathLst>
                <a:path w="406" h="412">
                  <a:moveTo>
                    <a:pt x="126" y="12"/>
                  </a:moveTo>
                  <a:lnTo>
                    <a:pt x="138" y="40"/>
                  </a:lnTo>
                  <a:lnTo>
                    <a:pt x="128" y="58"/>
                  </a:lnTo>
                  <a:lnTo>
                    <a:pt x="132" y="88"/>
                  </a:lnTo>
                  <a:lnTo>
                    <a:pt x="120" y="96"/>
                  </a:lnTo>
                  <a:lnTo>
                    <a:pt x="130" y="116"/>
                  </a:lnTo>
                  <a:lnTo>
                    <a:pt x="130" y="116"/>
                  </a:lnTo>
                  <a:lnTo>
                    <a:pt x="110" y="138"/>
                  </a:lnTo>
                  <a:lnTo>
                    <a:pt x="94" y="152"/>
                  </a:lnTo>
                  <a:lnTo>
                    <a:pt x="82" y="162"/>
                  </a:lnTo>
                  <a:lnTo>
                    <a:pt x="82" y="162"/>
                  </a:lnTo>
                  <a:lnTo>
                    <a:pt x="72" y="168"/>
                  </a:lnTo>
                  <a:lnTo>
                    <a:pt x="64" y="178"/>
                  </a:lnTo>
                  <a:lnTo>
                    <a:pt x="56" y="190"/>
                  </a:lnTo>
                  <a:lnTo>
                    <a:pt x="56" y="190"/>
                  </a:lnTo>
                  <a:lnTo>
                    <a:pt x="60" y="200"/>
                  </a:lnTo>
                  <a:lnTo>
                    <a:pt x="60" y="208"/>
                  </a:lnTo>
                  <a:lnTo>
                    <a:pt x="60" y="210"/>
                  </a:lnTo>
                  <a:lnTo>
                    <a:pt x="56" y="212"/>
                  </a:lnTo>
                  <a:lnTo>
                    <a:pt x="56" y="212"/>
                  </a:lnTo>
                  <a:lnTo>
                    <a:pt x="50" y="214"/>
                  </a:lnTo>
                  <a:lnTo>
                    <a:pt x="46" y="214"/>
                  </a:lnTo>
                  <a:lnTo>
                    <a:pt x="40" y="214"/>
                  </a:lnTo>
                  <a:lnTo>
                    <a:pt x="32" y="216"/>
                  </a:lnTo>
                  <a:lnTo>
                    <a:pt x="32" y="216"/>
                  </a:lnTo>
                  <a:lnTo>
                    <a:pt x="28" y="220"/>
                  </a:lnTo>
                  <a:lnTo>
                    <a:pt x="26" y="224"/>
                  </a:lnTo>
                  <a:lnTo>
                    <a:pt x="26" y="238"/>
                  </a:lnTo>
                  <a:lnTo>
                    <a:pt x="28" y="250"/>
                  </a:lnTo>
                  <a:lnTo>
                    <a:pt x="30" y="254"/>
                  </a:lnTo>
                  <a:lnTo>
                    <a:pt x="0" y="282"/>
                  </a:lnTo>
                  <a:lnTo>
                    <a:pt x="0" y="314"/>
                  </a:lnTo>
                  <a:lnTo>
                    <a:pt x="38" y="368"/>
                  </a:lnTo>
                  <a:lnTo>
                    <a:pt x="54" y="376"/>
                  </a:lnTo>
                  <a:lnTo>
                    <a:pt x="64" y="388"/>
                  </a:lnTo>
                  <a:lnTo>
                    <a:pt x="84" y="408"/>
                  </a:lnTo>
                  <a:lnTo>
                    <a:pt x="108" y="412"/>
                  </a:lnTo>
                  <a:lnTo>
                    <a:pt x="130" y="390"/>
                  </a:lnTo>
                  <a:lnTo>
                    <a:pt x="144" y="404"/>
                  </a:lnTo>
                  <a:lnTo>
                    <a:pt x="166" y="390"/>
                  </a:lnTo>
                  <a:lnTo>
                    <a:pt x="176" y="376"/>
                  </a:lnTo>
                  <a:lnTo>
                    <a:pt x="214" y="364"/>
                  </a:lnTo>
                  <a:lnTo>
                    <a:pt x="248" y="262"/>
                  </a:lnTo>
                  <a:lnTo>
                    <a:pt x="254" y="226"/>
                  </a:lnTo>
                  <a:lnTo>
                    <a:pt x="284" y="236"/>
                  </a:lnTo>
                  <a:lnTo>
                    <a:pt x="304" y="188"/>
                  </a:lnTo>
                  <a:lnTo>
                    <a:pt x="320" y="180"/>
                  </a:lnTo>
                  <a:lnTo>
                    <a:pt x="340" y="160"/>
                  </a:lnTo>
                  <a:lnTo>
                    <a:pt x="352" y="136"/>
                  </a:lnTo>
                  <a:lnTo>
                    <a:pt x="354" y="102"/>
                  </a:lnTo>
                  <a:lnTo>
                    <a:pt x="402" y="128"/>
                  </a:lnTo>
                  <a:lnTo>
                    <a:pt x="406" y="92"/>
                  </a:lnTo>
                  <a:lnTo>
                    <a:pt x="406" y="92"/>
                  </a:lnTo>
                  <a:lnTo>
                    <a:pt x="400" y="88"/>
                  </a:lnTo>
                  <a:lnTo>
                    <a:pt x="390" y="84"/>
                  </a:lnTo>
                  <a:lnTo>
                    <a:pt x="374" y="80"/>
                  </a:lnTo>
                  <a:lnTo>
                    <a:pt x="374" y="80"/>
                  </a:lnTo>
                  <a:lnTo>
                    <a:pt x="364" y="80"/>
                  </a:lnTo>
                  <a:lnTo>
                    <a:pt x="356" y="80"/>
                  </a:lnTo>
                  <a:lnTo>
                    <a:pt x="348" y="82"/>
                  </a:lnTo>
                  <a:lnTo>
                    <a:pt x="344" y="84"/>
                  </a:lnTo>
                  <a:lnTo>
                    <a:pt x="336" y="90"/>
                  </a:lnTo>
                  <a:lnTo>
                    <a:pt x="332" y="92"/>
                  </a:lnTo>
                  <a:lnTo>
                    <a:pt x="308" y="92"/>
                  </a:lnTo>
                  <a:lnTo>
                    <a:pt x="300" y="106"/>
                  </a:lnTo>
                  <a:lnTo>
                    <a:pt x="282" y="116"/>
                  </a:lnTo>
                  <a:lnTo>
                    <a:pt x="254" y="150"/>
                  </a:lnTo>
                  <a:lnTo>
                    <a:pt x="248" y="88"/>
                  </a:lnTo>
                  <a:lnTo>
                    <a:pt x="162" y="104"/>
                  </a:lnTo>
                  <a:lnTo>
                    <a:pt x="152" y="0"/>
                  </a:lnTo>
                  <a:lnTo>
                    <a:pt x="138" y="0"/>
                  </a:lnTo>
                  <a:lnTo>
                    <a:pt x="126" y="12"/>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2" name="Freeform 12">
              <a:extLst>
                <a:ext uri="{FF2B5EF4-FFF2-40B4-BE49-F238E27FC236}">
                  <a16:creationId xmlns:a16="http://schemas.microsoft.com/office/drawing/2014/main" id="{B86ABD5A-FF5B-94EC-FA6A-D3C20D3A67BE}"/>
                </a:ext>
              </a:extLst>
            </p:cNvPr>
            <p:cNvSpPr>
              <a:spLocks/>
            </p:cNvSpPr>
            <p:nvPr>
              <p:custDataLst>
                <p:tags r:id="rId10"/>
              </p:custDataLst>
            </p:nvPr>
          </p:nvSpPr>
          <p:spPr bwMode="auto">
            <a:xfrm>
              <a:off x="5209291" y="3109173"/>
              <a:ext cx="897779" cy="475295"/>
            </a:xfrm>
            <a:custGeom>
              <a:avLst/>
              <a:gdLst/>
              <a:ahLst/>
              <a:cxnLst>
                <a:cxn ang="0">
                  <a:pos x="98" y="0"/>
                </a:cxn>
                <a:cxn ang="0">
                  <a:pos x="4" y="2"/>
                </a:cxn>
                <a:cxn ang="0">
                  <a:pos x="0" y="60"/>
                </a:cxn>
                <a:cxn ang="0">
                  <a:pos x="274" y="80"/>
                </a:cxn>
                <a:cxn ang="0">
                  <a:pos x="260" y="294"/>
                </a:cxn>
                <a:cxn ang="0">
                  <a:pos x="260" y="294"/>
                </a:cxn>
                <a:cxn ang="0">
                  <a:pos x="270" y="300"/>
                </a:cxn>
                <a:cxn ang="0">
                  <a:pos x="278" y="306"/>
                </a:cxn>
                <a:cxn ang="0">
                  <a:pos x="284" y="316"/>
                </a:cxn>
                <a:cxn ang="0">
                  <a:pos x="284" y="316"/>
                </a:cxn>
                <a:cxn ang="0">
                  <a:pos x="288" y="318"/>
                </a:cxn>
                <a:cxn ang="0">
                  <a:pos x="294" y="322"/>
                </a:cxn>
                <a:cxn ang="0">
                  <a:pos x="310" y="322"/>
                </a:cxn>
                <a:cxn ang="0">
                  <a:pos x="330" y="322"/>
                </a:cxn>
                <a:cxn ang="0">
                  <a:pos x="332" y="348"/>
                </a:cxn>
                <a:cxn ang="0">
                  <a:pos x="332" y="348"/>
                </a:cxn>
                <a:cxn ang="0">
                  <a:pos x="344" y="348"/>
                </a:cxn>
                <a:cxn ang="0">
                  <a:pos x="356" y="348"/>
                </a:cxn>
                <a:cxn ang="0">
                  <a:pos x="368" y="352"/>
                </a:cxn>
                <a:cxn ang="0">
                  <a:pos x="368" y="352"/>
                </a:cxn>
                <a:cxn ang="0">
                  <a:pos x="412" y="366"/>
                </a:cxn>
                <a:cxn ang="0">
                  <a:pos x="438" y="360"/>
                </a:cxn>
                <a:cxn ang="0">
                  <a:pos x="438" y="360"/>
                </a:cxn>
                <a:cxn ang="0">
                  <a:pos x="438" y="362"/>
                </a:cxn>
                <a:cxn ang="0">
                  <a:pos x="436" y="364"/>
                </a:cxn>
                <a:cxn ang="0">
                  <a:pos x="438" y="370"/>
                </a:cxn>
                <a:cxn ang="0">
                  <a:pos x="444" y="378"/>
                </a:cxn>
                <a:cxn ang="0">
                  <a:pos x="444" y="378"/>
                </a:cxn>
                <a:cxn ang="0">
                  <a:pos x="454" y="386"/>
                </a:cxn>
                <a:cxn ang="0">
                  <a:pos x="460" y="390"/>
                </a:cxn>
                <a:cxn ang="0">
                  <a:pos x="468" y="394"/>
                </a:cxn>
                <a:cxn ang="0">
                  <a:pos x="486" y="382"/>
                </a:cxn>
                <a:cxn ang="0">
                  <a:pos x="486" y="382"/>
                </a:cxn>
                <a:cxn ang="0">
                  <a:pos x="506" y="386"/>
                </a:cxn>
                <a:cxn ang="0">
                  <a:pos x="520" y="392"/>
                </a:cxn>
                <a:cxn ang="0">
                  <a:pos x="532" y="396"/>
                </a:cxn>
                <a:cxn ang="0">
                  <a:pos x="532" y="396"/>
                </a:cxn>
                <a:cxn ang="0">
                  <a:pos x="536" y="398"/>
                </a:cxn>
                <a:cxn ang="0">
                  <a:pos x="540" y="398"/>
                </a:cxn>
                <a:cxn ang="0">
                  <a:pos x="550" y="394"/>
                </a:cxn>
                <a:cxn ang="0">
                  <a:pos x="562" y="386"/>
                </a:cxn>
                <a:cxn ang="0">
                  <a:pos x="608" y="402"/>
                </a:cxn>
                <a:cxn ang="0">
                  <a:pos x="656" y="392"/>
                </a:cxn>
                <a:cxn ang="0">
                  <a:pos x="692" y="380"/>
                </a:cxn>
                <a:cxn ang="0">
                  <a:pos x="704" y="392"/>
                </a:cxn>
                <a:cxn ang="0">
                  <a:pos x="722" y="378"/>
                </a:cxn>
                <a:cxn ang="0">
                  <a:pos x="760" y="414"/>
                </a:cxn>
                <a:cxn ang="0">
                  <a:pos x="782" y="410"/>
                </a:cxn>
                <a:cxn ang="0">
                  <a:pos x="774" y="30"/>
                </a:cxn>
                <a:cxn ang="0">
                  <a:pos x="98" y="0"/>
                </a:cxn>
              </a:cxnLst>
              <a:rect l="0" t="0" r="r" b="b"/>
              <a:pathLst>
                <a:path w="782" h="414">
                  <a:moveTo>
                    <a:pt x="98" y="0"/>
                  </a:moveTo>
                  <a:lnTo>
                    <a:pt x="4" y="2"/>
                  </a:lnTo>
                  <a:lnTo>
                    <a:pt x="0" y="60"/>
                  </a:lnTo>
                  <a:lnTo>
                    <a:pt x="274" y="80"/>
                  </a:lnTo>
                  <a:lnTo>
                    <a:pt x="260" y="294"/>
                  </a:lnTo>
                  <a:lnTo>
                    <a:pt x="260" y="294"/>
                  </a:lnTo>
                  <a:lnTo>
                    <a:pt x="270" y="300"/>
                  </a:lnTo>
                  <a:lnTo>
                    <a:pt x="278" y="306"/>
                  </a:lnTo>
                  <a:lnTo>
                    <a:pt x="284" y="316"/>
                  </a:lnTo>
                  <a:lnTo>
                    <a:pt x="284" y="316"/>
                  </a:lnTo>
                  <a:lnTo>
                    <a:pt x="288" y="318"/>
                  </a:lnTo>
                  <a:lnTo>
                    <a:pt x="294" y="322"/>
                  </a:lnTo>
                  <a:lnTo>
                    <a:pt x="310" y="322"/>
                  </a:lnTo>
                  <a:lnTo>
                    <a:pt x="330" y="322"/>
                  </a:lnTo>
                  <a:lnTo>
                    <a:pt x="332" y="348"/>
                  </a:lnTo>
                  <a:lnTo>
                    <a:pt x="332" y="348"/>
                  </a:lnTo>
                  <a:lnTo>
                    <a:pt x="344" y="348"/>
                  </a:lnTo>
                  <a:lnTo>
                    <a:pt x="356" y="348"/>
                  </a:lnTo>
                  <a:lnTo>
                    <a:pt x="368" y="352"/>
                  </a:lnTo>
                  <a:lnTo>
                    <a:pt x="368" y="352"/>
                  </a:lnTo>
                  <a:lnTo>
                    <a:pt x="412" y="366"/>
                  </a:lnTo>
                  <a:lnTo>
                    <a:pt x="438" y="360"/>
                  </a:lnTo>
                  <a:lnTo>
                    <a:pt x="438" y="360"/>
                  </a:lnTo>
                  <a:lnTo>
                    <a:pt x="438" y="362"/>
                  </a:lnTo>
                  <a:lnTo>
                    <a:pt x="436" y="364"/>
                  </a:lnTo>
                  <a:lnTo>
                    <a:pt x="438" y="370"/>
                  </a:lnTo>
                  <a:lnTo>
                    <a:pt x="444" y="378"/>
                  </a:lnTo>
                  <a:lnTo>
                    <a:pt x="444" y="378"/>
                  </a:lnTo>
                  <a:lnTo>
                    <a:pt x="454" y="386"/>
                  </a:lnTo>
                  <a:lnTo>
                    <a:pt x="460" y="390"/>
                  </a:lnTo>
                  <a:lnTo>
                    <a:pt x="468" y="394"/>
                  </a:lnTo>
                  <a:lnTo>
                    <a:pt x="486" y="382"/>
                  </a:lnTo>
                  <a:lnTo>
                    <a:pt x="486" y="382"/>
                  </a:lnTo>
                  <a:lnTo>
                    <a:pt x="506" y="386"/>
                  </a:lnTo>
                  <a:lnTo>
                    <a:pt x="520" y="392"/>
                  </a:lnTo>
                  <a:lnTo>
                    <a:pt x="532" y="396"/>
                  </a:lnTo>
                  <a:lnTo>
                    <a:pt x="532" y="396"/>
                  </a:lnTo>
                  <a:lnTo>
                    <a:pt x="536" y="398"/>
                  </a:lnTo>
                  <a:lnTo>
                    <a:pt x="540" y="398"/>
                  </a:lnTo>
                  <a:lnTo>
                    <a:pt x="550" y="394"/>
                  </a:lnTo>
                  <a:lnTo>
                    <a:pt x="562" y="386"/>
                  </a:lnTo>
                  <a:lnTo>
                    <a:pt x="608" y="402"/>
                  </a:lnTo>
                  <a:lnTo>
                    <a:pt x="656" y="392"/>
                  </a:lnTo>
                  <a:lnTo>
                    <a:pt x="692" y="380"/>
                  </a:lnTo>
                  <a:lnTo>
                    <a:pt x="704" y="392"/>
                  </a:lnTo>
                  <a:lnTo>
                    <a:pt x="722" y="378"/>
                  </a:lnTo>
                  <a:lnTo>
                    <a:pt x="760" y="414"/>
                  </a:lnTo>
                  <a:lnTo>
                    <a:pt x="782" y="410"/>
                  </a:lnTo>
                  <a:lnTo>
                    <a:pt x="774" y="30"/>
                  </a:lnTo>
                  <a:lnTo>
                    <a:pt x="98" y="0"/>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3" name="Freeform 13">
              <a:extLst>
                <a:ext uri="{FF2B5EF4-FFF2-40B4-BE49-F238E27FC236}">
                  <a16:creationId xmlns:a16="http://schemas.microsoft.com/office/drawing/2014/main" id="{BB0A6D30-2778-F892-27E9-A367C7AF9EF9}"/>
                </a:ext>
              </a:extLst>
            </p:cNvPr>
            <p:cNvSpPr>
              <a:spLocks/>
            </p:cNvSpPr>
            <p:nvPr>
              <p:custDataLst>
                <p:tags r:id="rId11"/>
              </p:custDataLst>
            </p:nvPr>
          </p:nvSpPr>
          <p:spPr bwMode="auto">
            <a:xfrm>
              <a:off x="4465351" y="1938157"/>
              <a:ext cx="748532" cy="617654"/>
            </a:xfrm>
            <a:custGeom>
              <a:avLst/>
              <a:gdLst/>
              <a:ahLst/>
              <a:cxnLst>
                <a:cxn ang="0">
                  <a:pos x="606" y="538"/>
                </a:cxn>
                <a:cxn ang="0">
                  <a:pos x="652" y="82"/>
                </a:cxn>
                <a:cxn ang="0">
                  <a:pos x="88" y="0"/>
                </a:cxn>
                <a:cxn ang="0">
                  <a:pos x="24" y="346"/>
                </a:cxn>
                <a:cxn ang="0">
                  <a:pos x="0" y="466"/>
                </a:cxn>
                <a:cxn ang="0">
                  <a:pos x="606" y="538"/>
                </a:cxn>
              </a:cxnLst>
              <a:rect l="0" t="0" r="r" b="b"/>
              <a:pathLst>
                <a:path w="652" h="538">
                  <a:moveTo>
                    <a:pt x="606" y="538"/>
                  </a:moveTo>
                  <a:lnTo>
                    <a:pt x="652" y="82"/>
                  </a:lnTo>
                  <a:lnTo>
                    <a:pt x="88" y="0"/>
                  </a:lnTo>
                  <a:lnTo>
                    <a:pt x="24" y="346"/>
                  </a:lnTo>
                  <a:lnTo>
                    <a:pt x="0" y="466"/>
                  </a:lnTo>
                  <a:lnTo>
                    <a:pt x="606" y="538"/>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4" name="Freeform 14">
              <a:extLst>
                <a:ext uri="{FF2B5EF4-FFF2-40B4-BE49-F238E27FC236}">
                  <a16:creationId xmlns:a16="http://schemas.microsoft.com/office/drawing/2014/main" id="{9372196B-40BC-054A-7B48-433D68E41BAC}"/>
                </a:ext>
              </a:extLst>
            </p:cNvPr>
            <p:cNvSpPr>
              <a:spLocks/>
            </p:cNvSpPr>
            <p:nvPr>
              <p:custDataLst>
                <p:tags r:id="rId12"/>
              </p:custDataLst>
            </p:nvPr>
          </p:nvSpPr>
          <p:spPr bwMode="auto">
            <a:xfrm>
              <a:off x="4469944" y="3031105"/>
              <a:ext cx="743940" cy="766900"/>
            </a:xfrm>
            <a:custGeom>
              <a:avLst/>
              <a:gdLst/>
              <a:ahLst/>
              <a:cxnLst>
                <a:cxn ang="0">
                  <a:pos x="96" y="0"/>
                </a:cxn>
                <a:cxn ang="0">
                  <a:pos x="0" y="656"/>
                </a:cxn>
                <a:cxn ang="0">
                  <a:pos x="82" y="668"/>
                </a:cxn>
                <a:cxn ang="0">
                  <a:pos x="94" y="614"/>
                </a:cxn>
                <a:cxn ang="0">
                  <a:pos x="94" y="614"/>
                </a:cxn>
                <a:cxn ang="0">
                  <a:pos x="130" y="618"/>
                </a:cxn>
                <a:cxn ang="0">
                  <a:pos x="168" y="622"/>
                </a:cxn>
                <a:cxn ang="0">
                  <a:pos x="208" y="628"/>
                </a:cxn>
                <a:cxn ang="0">
                  <a:pos x="226" y="632"/>
                </a:cxn>
                <a:cxn ang="0">
                  <a:pos x="244" y="638"/>
                </a:cxn>
                <a:cxn ang="0">
                  <a:pos x="248" y="608"/>
                </a:cxn>
                <a:cxn ang="0">
                  <a:pos x="594" y="650"/>
                </a:cxn>
                <a:cxn ang="0">
                  <a:pos x="632" y="128"/>
                </a:cxn>
                <a:cxn ang="0">
                  <a:pos x="644" y="128"/>
                </a:cxn>
                <a:cxn ang="0">
                  <a:pos x="648" y="70"/>
                </a:cxn>
                <a:cxn ang="0">
                  <a:pos x="96" y="0"/>
                </a:cxn>
              </a:cxnLst>
              <a:rect l="0" t="0" r="r" b="b"/>
              <a:pathLst>
                <a:path w="648" h="668">
                  <a:moveTo>
                    <a:pt x="96" y="0"/>
                  </a:moveTo>
                  <a:lnTo>
                    <a:pt x="0" y="656"/>
                  </a:lnTo>
                  <a:lnTo>
                    <a:pt x="82" y="668"/>
                  </a:lnTo>
                  <a:lnTo>
                    <a:pt x="94" y="614"/>
                  </a:lnTo>
                  <a:lnTo>
                    <a:pt x="94" y="614"/>
                  </a:lnTo>
                  <a:lnTo>
                    <a:pt x="130" y="618"/>
                  </a:lnTo>
                  <a:lnTo>
                    <a:pt x="168" y="622"/>
                  </a:lnTo>
                  <a:lnTo>
                    <a:pt x="208" y="628"/>
                  </a:lnTo>
                  <a:lnTo>
                    <a:pt x="226" y="632"/>
                  </a:lnTo>
                  <a:lnTo>
                    <a:pt x="244" y="638"/>
                  </a:lnTo>
                  <a:lnTo>
                    <a:pt x="248" y="608"/>
                  </a:lnTo>
                  <a:lnTo>
                    <a:pt x="594" y="650"/>
                  </a:lnTo>
                  <a:lnTo>
                    <a:pt x="632" y="128"/>
                  </a:lnTo>
                  <a:lnTo>
                    <a:pt x="644" y="128"/>
                  </a:lnTo>
                  <a:lnTo>
                    <a:pt x="648" y="70"/>
                  </a:lnTo>
                  <a:lnTo>
                    <a:pt x="96" y="0"/>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5" name="Freeform 15">
              <a:extLst>
                <a:ext uri="{FF2B5EF4-FFF2-40B4-BE49-F238E27FC236}">
                  <a16:creationId xmlns:a16="http://schemas.microsoft.com/office/drawing/2014/main" id="{F521ECEE-056E-44B4-44E3-13CB1BCA8F63}"/>
                </a:ext>
              </a:extLst>
            </p:cNvPr>
            <p:cNvSpPr>
              <a:spLocks/>
            </p:cNvSpPr>
            <p:nvPr>
              <p:custDataLst>
                <p:tags r:id="rId13"/>
              </p:custDataLst>
            </p:nvPr>
          </p:nvSpPr>
          <p:spPr bwMode="auto">
            <a:xfrm>
              <a:off x="4068124" y="2275686"/>
              <a:ext cx="592397" cy="755420"/>
            </a:xfrm>
            <a:custGeom>
              <a:avLst/>
              <a:gdLst/>
              <a:ahLst/>
              <a:cxnLst>
                <a:cxn ang="0">
                  <a:pos x="346" y="172"/>
                </a:cxn>
                <a:cxn ang="0">
                  <a:pos x="370" y="52"/>
                </a:cxn>
                <a:cxn ang="0">
                  <a:pos x="124" y="0"/>
                </a:cxn>
                <a:cxn ang="0">
                  <a:pos x="124" y="0"/>
                </a:cxn>
                <a:cxn ang="0">
                  <a:pos x="66" y="270"/>
                </a:cxn>
                <a:cxn ang="0">
                  <a:pos x="0" y="580"/>
                </a:cxn>
                <a:cxn ang="0">
                  <a:pos x="446" y="658"/>
                </a:cxn>
                <a:cxn ang="0">
                  <a:pos x="446" y="658"/>
                </a:cxn>
                <a:cxn ang="0">
                  <a:pos x="516" y="192"/>
                </a:cxn>
                <a:cxn ang="0">
                  <a:pos x="346" y="172"/>
                </a:cxn>
              </a:cxnLst>
              <a:rect l="0" t="0" r="r" b="b"/>
              <a:pathLst>
                <a:path w="516" h="658">
                  <a:moveTo>
                    <a:pt x="346" y="172"/>
                  </a:moveTo>
                  <a:lnTo>
                    <a:pt x="370" y="52"/>
                  </a:lnTo>
                  <a:lnTo>
                    <a:pt x="124" y="0"/>
                  </a:lnTo>
                  <a:lnTo>
                    <a:pt x="124" y="0"/>
                  </a:lnTo>
                  <a:lnTo>
                    <a:pt x="66" y="270"/>
                  </a:lnTo>
                  <a:lnTo>
                    <a:pt x="0" y="580"/>
                  </a:lnTo>
                  <a:lnTo>
                    <a:pt x="446" y="658"/>
                  </a:lnTo>
                  <a:lnTo>
                    <a:pt x="446" y="658"/>
                  </a:lnTo>
                  <a:lnTo>
                    <a:pt x="516" y="192"/>
                  </a:lnTo>
                  <a:lnTo>
                    <a:pt x="346" y="172"/>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6" name="Freeform 16">
              <a:extLst>
                <a:ext uri="{FF2B5EF4-FFF2-40B4-BE49-F238E27FC236}">
                  <a16:creationId xmlns:a16="http://schemas.microsoft.com/office/drawing/2014/main" id="{6AB425C0-E053-ADDC-2578-BB2B212163E8}"/>
                </a:ext>
              </a:extLst>
            </p:cNvPr>
            <p:cNvSpPr>
              <a:spLocks/>
            </p:cNvSpPr>
            <p:nvPr>
              <p:custDataLst>
                <p:tags r:id="rId14"/>
              </p:custDataLst>
            </p:nvPr>
          </p:nvSpPr>
          <p:spPr bwMode="auto">
            <a:xfrm>
              <a:off x="4580157" y="2496111"/>
              <a:ext cx="776086" cy="615357"/>
            </a:xfrm>
            <a:custGeom>
              <a:avLst/>
              <a:gdLst/>
              <a:ahLst/>
              <a:cxnLst>
                <a:cxn ang="0">
                  <a:pos x="506" y="52"/>
                </a:cxn>
                <a:cxn ang="0">
                  <a:pos x="70" y="0"/>
                </a:cxn>
                <a:cxn ang="0">
                  <a:pos x="0" y="466"/>
                </a:cxn>
                <a:cxn ang="0">
                  <a:pos x="552" y="536"/>
                </a:cxn>
                <a:cxn ang="0">
                  <a:pos x="646" y="534"/>
                </a:cxn>
                <a:cxn ang="0">
                  <a:pos x="676" y="78"/>
                </a:cxn>
                <a:cxn ang="0">
                  <a:pos x="506" y="52"/>
                </a:cxn>
              </a:cxnLst>
              <a:rect l="0" t="0" r="r" b="b"/>
              <a:pathLst>
                <a:path w="676" h="536">
                  <a:moveTo>
                    <a:pt x="506" y="52"/>
                  </a:moveTo>
                  <a:lnTo>
                    <a:pt x="70" y="0"/>
                  </a:lnTo>
                  <a:lnTo>
                    <a:pt x="0" y="466"/>
                  </a:lnTo>
                  <a:lnTo>
                    <a:pt x="552" y="536"/>
                  </a:lnTo>
                  <a:lnTo>
                    <a:pt x="646" y="534"/>
                  </a:lnTo>
                  <a:lnTo>
                    <a:pt x="676" y="78"/>
                  </a:lnTo>
                  <a:lnTo>
                    <a:pt x="506" y="52"/>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7" name="Freeform 17">
              <a:extLst>
                <a:ext uri="{FF2B5EF4-FFF2-40B4-BE49-F238E27FC236}">
                  <a16:creationId xmlns:a16="http://schemas.microsoft.com/office/drawing/2014/main" id="{B219B157-C8C1-BD56-6076-564C033C7701}"/>
                </a:ext>
              </a:extLst>
            </p:cNvPr>
            <p:cNvSpPr>
              <a:spLocks/>
            </p:cNvSpPr>
            <p:nvPr>
              <p:custDataLst>
                <p:tags r:id="rId15"/>
              </p:custDataLst>
            </p:nvPr>
          </p:nvSpPr>
          <p:spPr bwMode="auto">
            <a:xfrm>
              <a:off x="3262189" y="1465159"/>
              <a:ext cx="828896" cy="737051"/>
            </a:xfrm>
            <a:custGeom>
              <a:avLst/>
              <a:gdLst/>
              <a:ahLst/>
              <a:cxnLst>
                <a:cxn ang="0">
                  <a:pos x="500" y="136"/>
                </a:cxn>
                <a:cxn ang="0">
                  <a:pos x="474" y="138"/>
                </a:cxn>
                <a:cxn ang="0">
                  <a:pos x="416" y="126"/>
                </a:cxn>
                <a:cxn ang="0">
                  <a:pos x="362" y="136"/>
                </a:cxn>
                <a:cxn ang="0">
                  <a:pos x="328" y="116"/>
                </a:cxn>
                <a:cxn ang="0">
                  <a:pos x="316" y="112"/>
                </a:cxn>
                <a:cxn ang="0">
                  <a:pos x="290" y="108"/>
                </a:cxn>
                <a:cxn ang="0">
                  <a:pos x="274" y="104"/>
                </a:cxn>
                <a:cxn ang="0">
                  <a:pos x="260" y="92"/>
                </a:cxn>
                <a:cxn ang="0">
                  <a:pos x="252" y="74"/>
                </a:cxn>
                <a:cxn ang="0">
                  <a:pos x="244" y="34"/>
                </a:cxn>
                <a:cxn ang="0">
                  <a:pos x="242" y="30"/>
                </a:cxn>
                <a:cxn ang="0">
                  <a:pos x="222" y="16"/>
                </a:cxn>
                <a:cxn ang="0">
                  <a:pos x="180" y="0"/>
                </a:cxn>
                <a:cxn ang="0">
                  <a:pos x="174" y="24"/>
                </a:cxn>
                <a:cxn ang="0">
                  <a:pos x="162" y="60"/>
                </a:cxn>
                <a:cxn ang="0">
                  <a:pos x="118" y="170"/>
                </a:cxn>
                <a:cxn ang="0">
                  <a:pos x="102" y="204"/>
                </a:cxn>
                <a:cxn ang="0">
                  <a:pos x="70" y="272"/>
                </a:cxn>
                <a:cxn ang="0">
                  <a:pos x="60" y="308"/>
                </a:cxn>
                <a:cxn ang="0">
                  <a:pos x="50" y="310"/>
                </a:cxn>
                <a:cxn ang="0">
                  <a:pos x="36" y="316"/>
                </a:cxn>
                <a:cxn ang="0">
                  <a:pos x="24" y="330"/>
                </a:cxn>
                <a:cxn ang="0">
                  <a:pos x="12" y="358"/>
                </a:cxn>
                <a:cxn ang="0">
                  <a:pos x="4" y="404"/>
                </a:cxn>
                <a:cxn ang="0">
                  <a:pos x="330" y="580"/>
                </a:cxn>
                <a:cxn ang="0">
                  <a:pos x="618" y="458"/>
                </a:cxn>
                <a:cxn ang="0">
                  <a:pos x="626" y="442"/>
                </a:cxn>
                <a:cxn ang="0">
                  <a:pos x="640" y="406"/>
                </a:cxn>
                <a:cxn ang="0">
                  <a:pos x="640" y="388"/>
                </a:cxn>
                <a:cxn ang="0">
                  <a:pos x="636" y="374"/>
                </a:cxn>
                <a:cxn ang="0">
                  <a:pos x="624" y="358"/>
                </a:cxn>
                <a:cxn ang="0">
                  <a:pos x="700" y="282"/>
                </a:cxn>
                <a:cxn ang="0">
                  <a:pos x="720" y="234"/>
                </a:cxn>
                <a:cxn ang="0">
                  <a:pos x="722" y="226"/>
                </a:cxn>
                <a:cxn ang="0">
                  <a:pos x="714" y="206"/>
                </a:cxn>
                <a:cxn ang="0">
                  <a:pos x="548" y="142"/>
                </a:cxn>
              </a:cxnLst>
              <a:rect l="0" t="0" r="r" b="b"/>
              <a:pathLst>
                <a:path w="722" h="642">
                  <a:moveTo>
                    <a:pt x="530" y="142"/>
                  </a:moveTo>
                  <a:lnTo>
                    <a:pt x="500" y="136"/>
                  </a:lnTo>
                  <a:lnTo>
                    <a:pt x="486" y="144"/>
                  </a:lnTo>
                  <a:lnTo>
                    <a:pt x="474" y="138"/>
                  </a:lnTo>
                  <a:lnTo>
                    <a:pt x="428" y="142"/>
                  </a:lnTo>
                  <a:lnTo>
                    <a:pt x="416" y="126"/>
                  </a:lnTo>
                  <a:lnTo>
                    <a:pt x="362" y="136"/>
                  </a:lnTo>
                  <a:lnTo>
                    <a:pt x="362" y="136"/>
                  </a:lnTo>
                  <a:lnTo>
                    <a:pt x="342" y="124"/>
                  </a:lnTo>
                  <a:lnTo>
                    <a:pt x="328" y="116"/>
                  </a:lnTo>
                  <a:lnTo>
                    <a:pt x="316" y="112"/>
                  </a:lnTo>
                  <a:lnTo>
                    <a:pt x="316" y="112"/>
                  </a:lnTo>
                  <a:lnTo>
                    <a:pt x="300" y="112"/>
                  </a:lnTo>
                  <a:lnTo>
                    <a:pt x="290" y="108"/>
                  </a:lnTo>
                  <a:lnTo>
                    <a:pt x="274" y="104"/>
                  </a:lnTo>
                  <a:lnTo>
                    <a:pt x="274" y="104"/>
                  </a:lnTo>
                  <a:lnTo>
                    <a:pt x="266" y="98"/>
                  </a:lnTo>
                  <a:lnTo>
                    <a:pt x="260" y="92"/>
                  </a:lnTo>
                  <a:lnTo>
                    <a:pt x="254" y="82"/>
                  </a:lnTo>
                  <a:lnTo>
                    <a:pt x="252" y="74"/>
                  </a:lnTo>
                  <a:lnTo>
                    <a:pt x="246" y="52"/>
                  </a:lnTo>
                  <a:lnTo>
                    <a:pt x="244" y="34"/>
                  </a:lnTo>
                  <a:lnTo>
                    <a:pt x="244" y="34"/>
                  </a:lnTo>
                  <a:lnTo>
                    <a:pt x="242" y="30"/>
                  </a:lnTo>
                  <a:lnTo>
                    <a:pt x="236" y="24"/>
                  </a:lnTo>
                  <a:lnTo>
                    <a:pt x="222" y="16"/>
                  </a:lnTo>
                  <a:lnTo>
                    <a:pt x="202" y="6"/>
                  </a:lnTo>
                  <a:lnTo>
                    <a:pt x="180" y="0"/>
                  </a:lnTo>
                  <a:lnTo>
                    <a:pt x="180" y="0"/>
                  </a:lnTo>
                  <a:lnTo>
                    <a:pt x="174" y="24"/>
                  </a:lnTo>
                  <a:lnTo>
                    <a:pt x="174" y="24"/>
                  </a:lnTo>
                  <a:lnTo>
                    <a:pt x="162" y="60"/>
                  </a:lnTo>
                  <a:lnTo>
                    <a:pt x="148" y="98"/>
                  </a:lnTo>
                  <a:lnTo>
                    <a:pt x="118" y="170"/>
                  </a:lnTo>
                  <a:lnTo>
                    <a:pt x="118" y="170"/>
                  </a:lnTo>
                  <a:lnTo>
                    <a:pt x="102" y="204"/>
                  </a:lnTo>
                  <a:lnTo>
                    <a:pt x="86" y="238"/>
                  </a:lnTo>
                  <a:lnTo>
                    <a:pt x="70" y="272"/>
                  </a:lnTo>
                  <a:lnTo>
                    <a:pt x="64" y="290"/>
                  </a:lnTo>
                  <a:lnTo>
                    <a:pt x="60" y="308"/>
                  </a:lnTo>
                  <a:lnTo>
                    <a:pt x="60" y="308"/>
                  </a:lnTo>
                  <a:lnTo>
                    <a:pt x="50" y="310"/>
                  </a:lnTo>
                  <a:lnTo>
                    <a:pt x="42" y="312"/>
                  </a:lnTo>
                  <a:lnTo>
                    <a:pt x="36" y="316"/>
                  </a:lnTo>
                  <a:lnTo>
                    <a:pt x="30" y="322"/>
                  </a:lnTo>
                  <a:lnTo>
                    <a:pt x="24" y="330"/>
                  </a:lnTo>
                  <a:lnTo>
                    <a:pt x="20" y="338"/>
                  </a:lnTo>
                  <a:lnTo>
                    <a:pt x="12" y="358"/>
                  </a:lnTo>
                  <a:lnTo>
                    <a:pt x="6" y="380"/>
                  </a:lnTo>
                  <a:lnTo>
                    <a:pt x="4" y="404"/>
                  </a:lnTo>
                  <a:lnTo>
                    <a:pt x="0" y="456"/>
                  </a:lnTo>
                  <a:lnTo>
                    <a:pt x="330" y="580"/>
                  </a:lnTo>
                  <a:lnTo>
                    <a:pt x="578" y="642"/>
                  </a:lnTo>
                  <a:lnTo>
                    <a:pt x="618" y="458"/>
                  </a:lnTo>
                  <a:lnTo>
                    <a:pt x="618" y="458"/>
                  </a:lnTo>
                  <a:lnTo>
                    <a:pt x="626" y="442"/>
                  </a:lnTo>
                  <a:lnTo>
                    <a:pt x="640" y="406"/>
                  </a:lnTo>
                  <a:lnTo>
                    <a:pt x="640" y="406"/>
                  </a:lnTo>
                  <a:lnTo>
                    <a:pt x="642" y="398"/>
                  </a:lnTo>
                  <a:lnTo>
                    <a:pt x="640" y="388"/>
                  </a:lnTo>
                  <a:lnTo>
                    <a:pt x="638" y="380"/>
                  </a:lnTo>
                  <a:lnTo>
                    <a:pt x="636" y="374"/>
                  </a:lnTo>
                  <a:lnTo>
                    <a:pt x="628" y="362"/>
                  </a:lnTo>
                  <a:lnTo>
                    <a:pt x="624" y="358"/>
                  </a:lnTo>
                  <a:lnTo>
                    <a:pt x="700" y="282"/>
                  </a:lnTo>
                  <a:lnTo>
                    <a:pt x="700" y="282"/>
                  </a:lnTo>
                  <a:lnTo>
                    <a:pt x="708" y="266"/>
                  </a:lnTo>
                  <a:lnTo>
                    <a:pt x="720" y="234"/>
                  </a:lnTo>
                  <a:lnTo>
                    <a:pt x="720" y="234"/>
                  </a:lnTo>
                  <a:lnTo>
                    <a:pt x="722" y="226"/>
                  </a:lnTo>
                  <a:lnTo>
                    <a:pt x="718" y="216"/>
                  </a:lnTo>
                  <a:lnTo>
                    <a:pt x="714" y="206"/>
                  </a:lnTo>
                  <a:lnTo>
                    <a:pt x="710" y="198"/>
                  </a:lnTo>
                  <a:lnTo>
                    <a:pt x="548" y="142"/>
                  </a:lnTo>
                  <a:lnTo>
                    <a:pt x="530" y="142"/>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8" name="Freeform 18">
              <a:extLst>
                <a:ext uri="{FF2B5EF4-FFF2-40B4-BE49-F238E27FC236}">
                  <a16:creationId xmlns:a16="http://schemas.microsoft.com/office/drawing/2014/main" id="{6E7F050C-CE2E-B588-CE54-4913790D58A8}"/>
                </a:ext>
              </a:extLst>
            </p:cNvPr>
            <p:cNvSpPr>
              <a:spLocks/>
            </p:cNvSpPr>
            <p:nvPr>
              <p:custDataLst>
                <p:tags r:id="rId16"/>
              </p:custDataLst>
            </p:nvPr>
          </p:nvSpPr>
          <p:spPr bwMode="auto">
            <a:xfrm>
              <a:off x="3468839" y="1139111"/>
              <a:ext cx="695721" cy="553362"/>
            </a:xfrm>
            <a:custGeom>
              <a:avLst/>
              <a:gdLst/>
              <a:ahLst/>
              <a:cxnLst>
                <a:cxn ang="0">
                  <a:pos x="528" y="434"/>
                </a:cxn>
                <a:cxn ang="0">
                  <a:pos x="524" y="404"/>
                </a:cxn>
                <a:cxn ang="0">
                  <a:pos x="606" y="132"/>
                </a:cxn>
                <a:cxn ang="0">
                  <a:pos x="336" y="46"/>
                </a:cxn>
                <a:cxn ang="0">
                  <a:pos x="202" y="0"/>
                </a:cxn>
                <a:cxn ang="0">
                  <a:pos x="202" y="36"/>
                </a:cxn>
                <a:cxn ang="0">
                  <a:pos x="198" y="66"/>
                </a:cxn>
                <a:cxn ang="0">
                  <a:pos x="188" y="86"/>
                </a:cxn>
                <a:cxn ang="0">
                  <a:pos x="182" y="92"/>
                </a:cxn>
                <a:cxn ang="0">
                  <a:pos x="166" y="94"/>
                </a:cxn>
                <a:cxn ang="0">
                  <a:pos x="132" y="78"/>
                </a:cxn>
                <a:cxn ang="0">
                  <a:pos x="96" y="58"/>
                </a:cxn>
                <a:cxn ang="0">
                  <a:pos x="36" y="28"/>
                </a:cxn>
                <a:cxn ang="0">
                  <a:pos x="32" y="48"/>
                </a:cxn>
                <a:cxn ang="0">
                  <a:pos x="26" y="106"/>
                </a:cxn>
                <a:cxn ang="0">
                  <a:pos x="28" y="184"/>
                </a:cxn>
                <a:cxn ang="0">
                  <a:pos x="26" y="200"/>
                </a:cxn>
                <a:cxn ang="0">
                  <a:pos x="12" y="242"/>
                </a:cxn>
                <a:cxn ang="0">
                  <a:pos x="0" y="284"/>
                </a:cxn>
                <a:cxn ang="0">
                  <a:pos x="22" y="290"/>
                </a:cxn>
                <a:cxn ang="0">
                  <a:pos x="56" y="308"/>
                </a:cxn>
                <a:cxn ang="0">
                  <a:pos x="64" y="318"/>
                </a:cxn>
                <a:cxn ang="0">
                  <a:pos x="66" y="336"/>
                </a:cxn>
                <a:cxn ang="0">
                  <a:pos x="74" y="366"/>
                </a:cxn>
                <a:cxn ang="0">
                  <a:pos x="86" y="382"/>
                </a:cxn>
                <a:cxn ang="0">
                  <a:pos x="94" y="388"/>
                </a:cxn>
                <a:cxn ang="0">
                  <a:pos x="120" y="396"/>
                </a:cxn>
                <a:cxn ang="0">
                  <a:pos x="136" y="396"/>
                </a:cxn>
                <a:cxn ang="0">
                  <a:pos x="162" y="408"/>
                </a:cxn>
                <a:cxn ang="0">
                  <a:pos x="236" y="410"/>
                </a:cxn>
                <a:cxn ang="0">
                  <a:pos x="294" y="422"/>
                </a:cxn>
                <a:cxn ang="0">
                  <a:pos x="320" y="420"/>
                </a:cxn>
                <a:cxn ang="0">
                  <a:pos x="368" y="426"/>
                </a:cxn>
                <a:cxn ang="0">
                  <a:pos x="530" y="482"/>
                </a:cxn>
                <a:cxn ang="0">
                  <a:pos x="520" y="468"/>
                </a:cxn>
                <a:cxn ang="0">
                  <a:pos x="526" y="448"/>
                </a:cxn>
                <a:cxn ang="0">
                  <a:pos x="528" y="434"/>
                </a:cxn>
              </a:cxnLst>
              <a:rect l="0" t="0" r="r" b="b"/>
              <a:pathLst>
                <a:path w="606" h="482">
                  <a:moveTo>
                    <a:pt x="528" y="434"/>
                  </a:moveTo>
                  <a:lnTo>
                    <a:pt x="528" y="434"/>
                  </a:lnTo>
                  <a:lnTo>
                    <a:pt x="526" y="412"/>
                  </a:lnTo>
                  <a:lnTo>
                    <a:pt x="524" y="404"/>
                  </a:lnTo>
                  <a:lnTo>
                    <a:pt x="606" y="132"/>
                  </a:lnTo>
                  <a:lnTo>
                    <a:pt x="606" y="132"/>
                  </a:lnTo>
                  <a:lnTo>
                    <a:pt x="468" y="88"/>
                  </a:lnTo>
                  <a:lnTo>
                    <a:pt x="336" y="46"/>
                  </a:lnTo>
                  <a:lnTo>
                    <a:pt x="202" y="0"/>
                  </a:lnTo>
                  <a:lnTo>
                    <a:pt x="202" y="0"/>
                  </a:lnTo>
                  <a:lnTo>
                    <a:pt x="204" y="12"/>
                  </a:lnTo>
                  <a:lnTo>
                    <a:pt x="202" y="36"/>
                  </a:lnTo>
                  <a:lnTo>
                    <a:pt x="200" y="52"/>
                  </a:lnTo>
                  <a:lnTo>
                    <a:pt x="198" y="66"/>
                  </a:lnTo>
                  <a:lnTo>
                    <a:pt x="194" y="78"/>
                  </a:lnTo>
                  <a:lnTo>
                    <a:pt x="188" y="86"/>
                  </a:lnTo>
                  <a:lnTo>
                    <a:pt x="188" y="86"/>
                  </a:lnTo>
                  <a:lnTo>
                    <a:pt x="182" y="92"/>
                  </a:lnTo>
                  <a:lnTo>
                    <a:pt x="174" y="94"/>
                  </a:lnTo>
                  <a:lnTo>
                    <a:pt x="166" y="94"/>
                  </a:lnTo>
                  <a:lnTo>
                    <a:pt x="156" y="92"/>
                  </a:lnTo>
                  <a:lnTo>
                    <a:pt x="132" y="78"/>
                  </a:lnTo>
                  <a:lnTo>
                    <a:pt x="96" y="58"/>
                  </a:lnTo>
                  <a:lnTo>
                    <a:pt x="96" y="58"/>
                  </a:lnTo>
                  <a:lnTo>
                    <a:pt x="62" y="40"/>
                  </a:lnTo>
                  <a:lnTo>
                    <a:pt x="36" y="28"/>
                  </a:lnTo>
                  <a:lnTo>
                    <a:pt x="36" y="28"/>
                  </a:lnTo>
                  <a:lnTo>
                    <a:pt x="32" y="48"/>
                  </a:lnTo>
                  <a:lnTo>
                    <a:pt x="28" y="66"/>
                  </a:lnTo>
                  <a:lnTo>
                    <a:pt x="26" y="106"/>
                  </a:lnTo>
                  <a:lnTo>
                    <a:pt x="26" y="144"/>
                  </a:lnTo>
                  <a:lnTo>
                    <a:pt x="28" y="184"/>
                  </a:lnTo>
                  <a:lnTo>
                    <a:pt x="28" y="184"/>
                  </a:lnTo>
                  <a:lnTo>
                    <a:pt x="26" y="200"/>
                  </a:lnTo>
                  <a:lnTo>
                    <a:pt x="22" y="214"/>
                  </a:lnTo>
                  <a:lnTo>
                    <a:pt x="12" y="242"/>
                  </a:lnTo>
                  <a:lnTo>
                    <a:pt x="12" y="242"/>
                  </a:lnTo>
                  <a:lnTo>
                    <a:pt x="0" y="284"/>
                  </a:lnTo>
                  <a:lnTo>
                    <a:pt x="0" y="284"/>
                  </a:lnTo>
                  <a:lnTo>
                    <a:pt x="22" y="290"/>
                  </a:lnTo>
                  <a:lnTo>
                    <a:pt x="42" y="300"/>
                  </a:lnTo>
                  <a:lnTo>
                    <a:pt x="56" y="308"/>
                  </a:lnTo>
                  <a:lnTo>
                    <a:pt x="62" y="314"/>
                  </a:lnTo>
                  <a:lnTo>
                    <a:pt x="64" y="318"/>
                  </a:lnTo>
                  <a:lnTo>
                    <a:pt x="64" y="318"/>
                  </a:lnTo>
                  <a:lnTo>
                    <a:pt x="66" y="336"/>
                  </a:lnTo>
                  <a:lnTo>
                    <a:pt x="72" y="358"/>
                  </a:lnTo>
                  <a:lnTo>
                    <a:pt x="74" y="366"/>
                  </a:lnTo>
                  <a:lnTo>
                    <a:pt x="80" y="376"/>
                  </a:lnTo>
                  <a:lnTo>
                    <a:pt x="86" y="382"/>
                  </a:lnTo>
                  <a:lnTo>
                    <a:pt x="94" y="388"/>
                  </a:lnTo>
                  <a:lnTo>
                    <a:pt x="94" y="388"/>
                  </a:lnTo>
                  <a:lnTo>
                    <a:pt x="110" y="392"/>
                  </a:lnTo>
                  <a:lnTo>
                    <a:pt x="120" y="396"/>
                  </a:lnTo>
                  <a:lnTo>
                    <a:pt x="136" y="396"/>
                  </a:lnTo>
                  <a:lnTo>
                    <a:pt x="136" y="396"/>
                  </a:lnTo>
                  <a:lnTo>
                    <a:pt x="148" y="400"/>
                  </a:lnTo>
                  <a:lnTo>
                    <a:pt x="162" y="408"/>
                  </a:lnTo>
                  <a:lnTo>
                    <a:pt x="182" y="420"/>
                  </a:lnTo>
                  <a:lnTo>
                    <a:pt x="236" y="410"/>
                  </a:lnTo>
                  <a:lnTo>
                    <a:pt x="248" y="426"/>
                  </a:lnTo>
                  <a:lnTo>
                    <a:pt x="294" y="422"/>
                  </a:lnTo>
                  <a:lnTo>
                    <a:pt x="306" y="428"/>
                  </a:lnTo>
                  <a:lnTo>
                    <a:pt x="320" y="420"/>
                  </a:lnTo>
                  <a:lnTo>
                    <a:pt x="350" y="426"/>
                  </a:lnTo>
                  <a:lnTo>
                    <a:pt x="368" y="426"/>
                  </a:lnTo>
                  <a:lnTo>
                    <a:pt x="530" y="482"/>
                  </a:lnTo>
                  <a:lnTo>
                    <a:pt x="530" y="482"/>
                  </a:lnTo>
                  <a:lnTo>
                    <a:pt x="520" y="468"/>
                  </a:lnTo>
                  <a:lnTo>
                    <a:pt x="520" y="468"/>
                  </a:lnTo>
                  <a:lnTo>
                    <a:pt x="524" y="458"/>
                  </a:lnTo>
                  <a:lnTo>
                    <a:pt x="526" y="448"/>
                  </a:lnTo>
                  <a:lnTo>
                    <a:pt x="528" y="434"/>
                  </a:lnTo>
                  <a:lnTo>
                    <a:pt x="528" y="434"/>
                  </a:lnTo>
                  <a:close/>
                </a:path>
              </a:pathLst>
            </a:custGeom>
            <a:solidFill>
              <a:schemeClr val="tx1">
                <a:lumMod val="50000"/>
                <a:lumOff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59" name="Freeform 19">
              <a:extLst>
                <a:ext uri="{FF2B5EF4-FFF2-40B4-BE49-F238E27FC236}">
                  <a16:creationId xmlns:a16="http://schemas.microsoft.com/office/drawing/2014/main" id="{5D6CF436-CC78-D6DA-76F1-D9E0D161CAE8}"/>
                </a:ext>
              </a:extLst>
            </p:cNvPr>
            <p:cNvSpPr>
              <a:spLocks/>
            </p:cNvSpPr>
            <p:nvPr>
              <p:custDataLst>
                <p:tags r:id="rId17"/>
              </p:custDataLst>
            </p:nvPr>
          </p:nvSpPr>
          <p:spPr bwMode="auto">
            <a:xfrm>
              <a:off x="8233269" y="1371018"/>
              <a:ext cx="408708" cy="624542"/>
            </a:xfrm>
            <a:custGeom>
              <a:avLst/>
              <a:gdLst/>
              <a:ahLst/>
              <a:cxnLst>
                <a:cxn ang="0">
                  <a:pos x="328" y="234"/>
                </a:cxn>
                <a:cxn ang="0">
                  <a:pos x="328" y="222"/>
                </a:cxn>
                <a:cxn ang="0">
                  <a:pos x="330" y="214"/>
                </a:cxn>
                <a:cxn ang="0">
                  <a:pos x="292" y="198"/>
                </a:cxn>
                <a:cxn ang="0">
                  <a:pos x="258" y="174"/>
                </a:cxn>
                <a:cxn ang="0">
                  <a:pos x="232" y="142"/>
                </a:cxn>
                <a:cxn ang="0">
                  <a:pos x="216" y="104"/>
                </a:cxn>
                <a:cxn ang="0">
                  <a:pos x="210" y="72"/>
                </a:cxn>
                <a:cxn ang="0">
                  <a:pos x="202" y="40"/>
                </a:cxn>
                <a:cxn ang="0">
                  <a:pos x="186" y="12"/>
                </a:cxn>
                <a:cxn ang="0">
                  <a:pos x="172" y="4"/>
                </a:cxn>
                <a:cxn ang="0">
                  <a:pos x="156" y="0"/>
                </a:cxn>
                <a:cxn ang="0">
                  <a:pos x="150" y="0"/>
                </a:cxn>
                <a:cxn ang="0">
                  <a:pos x="132" y="12"/>
                </a:cxn>
                <a:cxn ang="0">
                  <a:pos x="112" y="26"/>
                </a:cxn>
                <a:cxn ang="0">
                  <a:pos x="106" y="28"/>
                </a:cxn>
                <a:cxn ang="0">
                  <a:pos x="90" y="28"/>
                </a:cxn>
                <a:cxn ang="0">
                  <a:pos x="66" y="26"/>
                </a:cxn>
                <a:cxn ang="0">
                  <a:pos x="52" y="32"/>
                </a:cxn>
                <a:cxn ang="0">
                  <a:pos x="46" y="40"/>
                </a:cxn>
                <a:cxn ang="0">
                  <a:pos x="34" y="78"/>
                </a:cxn>
                <a:cxn ang="0">
                  <a:pos x="32" y="122"/>
                </a:cxn>
                <a:cxn ang="0">
                  <a:pos x="36" y="206"/>
                </a:cxn>
                <a:cxn ang="0">
                  <a:pos x="34" y="228"/>
                </a:cxn>
                <a:cxn ang="0">
                  <a:pos x="28" y="258"/>
                </a:cxn>
                <a:cxn ang="0">
                  <a:pos x="20" y="276"/>
                </a:cxn>
                <a:cxn ang="0">
                  <a:pos x="0" y="290"/>
                </a:cxn>
                <a:cxn ang="0">
                  <a:pos x="72" y="510"/>
                </a:cxn>
                <a:cxn ang="0">
                  <a:pos x="90" y="542"/>
                </a:cxn>
                <a:cxn ang="0">
                  <a:pos x="102" y="544"/>
                </a:cxn>
                <a:cxn ang="0">
                  <a:pos x="106" y="528"/>
                </a:cxn>
                <a:cxn ang="0">
                  <a:pos x="124" y="492"/>
                </a:cxn>
                <a:cxn ang="0">
                  <a:pos x="130" y="476"/>
                </a:cxn>
                <a:cxn ang="0">
                  <a:pos x="140" y="448"/>
                </a:cxn>
                <a:cxn ang="0">
                  <a:pos x="158" y="428"/>
                </a:cxn>
                <a:cxn ang="0">
                  <a:pos x="168" y="420"/>
                </a:cxn>
                <a:cxn ang="0">
                  <a:pos x="190" y="402"/>
                </a:cxn>
                <a:cxn ang="0">
                  <a:pos x="198" y="392"/>
                </a:cxn>
                <a:cxn ang="0">
                  <a:pos x="204" y="370"/>
                </a:cxn>
                <a:cxn ang="0">
                  <a:pos x="208" y="352"/>
                </a:cxn>
                <a:cxn ang="0">
                  <a:pos x="212" y="348"/>
                </a:cxn>
                <a:cxn ang="0">
                  <a:pos x="222" y="344"/>
                </a:cxn>
                <a:cxn ang="0">
                  <a:pos x="232" y="346"/>
                </a:cxn>
                <a:cxn ang="0">
                  <a:pos x="250" y="352"/>
                </a:cxn>
                <a:cxn ang="0">
                  <a:pos x="260" y="350"/>
                </a:cxn>
                <a:cxn ang="0">
                  <a:pos x="270" y="342"/>
                </a:cxn>
                <a:cxn ang="0">
                  <a:pos x="284" y="320"/>
                </a:cxn>
                <a:cxn ang="0">
                  <a:pos x="290" y="308"/>
                </a:cxn>
                <a:cxn ang="0">
                  <a:pos x="312" y="284"/>
                </a:cxn>
                <a:cxn ang="0">
                  <a:pos x="338" y="262"/>
                </a:cxn>
                <a:cxn ang="0">
                  <a:pos x="350" y="272"/>
                </a:cxn>
                <a:cxn ang="0">
                  <a:pos x="356" y="256"/>
                </a:cxn>
                <a:cxn ang="0">
                  <a:pos x="350" y="250"/>
                </a:cxn>
                <a:cxn ang="0">
                  <a:pos x="332" y="238"/>
                </a:cxn>
                <a:cxn ang="0">
                  <a:pos x="328" y="234"/>
                </a:cxn>
              </a:cxnLst>
              <a:rect l="0" t="0" r="r" b="b"/>
              <a:pathLst>
                <a:path w="356" h="544">
                  <a:moveTo>
                    <a:pt x="328" y="234"/>
                  </a:moveTo>
                  <a:lnTo>
                    <a:pt x="328" y="234"/>
                  </a:lnTo>
                  <a:lnTo>
                    <a:pt x="328" y="228"/>
                  </a:lnTo>
                  <a:lnTo>
                    <a:pt x="328" y="222"/>
                  </a:lnTo>
                  <a:lnTo>
                    <a:pt x="330" y="214"/>
                  </a:lnTo>
                  <a:lnTo>
                    <a:pt x="330" y="214"/>
                  </a:lnTo>
                  <a:lnTo>
                    <a:pt x="310" y="208"/>
                  </a:lnTo>
                  <a:lnTo>
                    <a:pt x="292" y="198"/>
                  </a:lnTo>
                  <a:lnTo>
                    <a:pt x="274" y="188"/>
                  </a:lnTo>
                  <a:lnTo>
                    <a:pt x="258" y="174"/>
                  </a:lnTo>
                  <a:lnTo>
                    <a:pt x="244" y="160"/>
                  </a:lnTo>
                  <a:lnTo>
                    <a:pt x="232" y="142"/>
                  </a:lnTo>
                  <a:lnTo>
                    <a:pt x="224" y="124"/>
                  </a:lnTo>
                  <a:lnTo>
                    <a:pt x="216" y="104"/>
                  </a:lnTo>
                  <a:lnTo>
                    <a:pt x="216" y="104"/>
                  </a:lnTo>
                  <a:lnTo>
                    <a:pt x="210" y="72"/>
                  </a:lnTo>
                  <a:lnTo>
                    <a:pt x="208" y="56"/>
                  </a:lnTo>
                  <a:lnTo>
                    <a:pt x="202" y="40"/>
                  </a:lnTo>
                  <a:lnTo>
                    <a:pt x="194" y="24"/>
                  </a:lnTo>
                  <a:lnTo>
                    <a:pt x="186" y="12"/>
                  </a:lnTo>
                  <a:lnTo>
                    <a:pt x="180" y="8"/>
                  </a:lnTo>
                  <a:lnTo>
                    <a:pt x="172" y="4"/>
                  </a:lnTo>
                  <a:lnTo>
                    <a:pt x="166" y="2"/>
                  </a:lnTo>
                  <a:lnTo>
                    <a:pt x="156" y="0"/>
                  </a:lnTo>
                  <a:lnTo>
                    <a:pt x="156" y="0"/>
                  </a:lnTo>
                  <a:lnTo>
                    <a:pt x="150" y="0"/>
                  </a:lnTo>
                  <a:lnTo>
                    <a:pt x="144" y="2"/>
                  </a:lnTo>
                  <a:lnTo>
                    <a:pt x="132" y="12"/>
                  </a:lnTo>
                  <a:lnTo>
                    <a:pt x="120" y="22"/>
                  </a:lnTo>
                  <a:lnTo>
                    <a:pt x="112" y="26"/>
                  </a:lnTo>
                  <a:lnTo>
                    <a:pt x="106" y="28"/>
                  </a:lnTo>
                  <a:lnTo>
                    <a:pt x="106" y="28"/>
                  </a:lnTo>
                  <a:lnTo>
                    <a:pt x="98" y="28"/>
                  </a:lnTo>
                  <a:lnTo>
                    <a:pt x="90" y="28"/>
                  </a:lnTo>
                  <a:lnTo>
                    <a:pt x="74" y="26"/>
                  </a:lnTo>
                  <a:lnTo>
                    <a:pt x="66" y="26"/>
                  </a:lnTo>
                  <a:lnTo>
                    <a:pt x="60" y="28"/>
                  </a:lnTo>
                  <a:lnTo>
                    <a:pt x="52" y="32"/>
                  </a:lnTo>
                  <a:lnTo>
                    <a:pt x="46" y="40"/>
                  </a:lnTo>
                  <a:lnTo>
                    <a:pt x="46" y="40"/>
                  </a:lnTo>
                  <a:lnTo>
                    <a:pt x="40" y="58"/>
                  </a:lnTo>
                  <a:lnTo>
                    <a:pt x="34" y="78"/>
                  </a:lnTo>
                  <a:lnTo>
                    <a:pt x="32" y="98"/>
                  </a:lnTo>
                  <a:lnTo>
                    <a:pt x="32" y="122"/>
                  </a:lnTo>
                  <a:lnTo>
                    <a:pt x="36" y="166"/>
                  </a:lnTo>
                  <a:lnTo>
                    <a:pt x="36" y="206"/>
                  </a:lnTo>
                  <a:lnTo>
                    <a:pt x="36" y="206"/>
                  </a:lnTo>
                  <a:lnTo>
                    <a:pt x="34" y="228"/>
                  </a:lnTo>
                  <a:lnTo>
                    <a:pt x="32" y="246"/>
                  </a:lnTo>
                  <a:lnTo>
                    <a:pt x="28" y="258"/>
                  </a:lnTo>
                  <a:lnTo>
                    <a:pt x="24" y="268"/>
                  </a:lnTo>
                  <a:lnTo>
                    <a:pt x="20" y="276"/>
                  </a:lnTo>
                  <a:lnTo>
                    <a:pt x="14" y="282"/>
                  </a:lnTo>
                  <a:lnTo>
                    <a:pt x="0" y="290"/>
                  </a:lnTo>
                  <a:lnTo>
                    <a:pt x="66" y="492"/>
                  </a:lnTo>
                  <a:lnTo>
                    <a:pt x="72" y="510"/>
                  </a:lnTo>
                  <a:lnTo>
                    <a:pt x="90" y="522"/>
                  </a:lnTo>
                  <a:lnTo>
                    <a:pt x="90" y="542"/>
                  </a:lnTo>
                  <a:lnTo>
                    <a:pt x="102" y="544"/>
                  </a:lnTo>
                  <a:lnTo>
                    <a:pt x="102" y="544"/>
                  </a:lnTo>
                  <a:lnTo>
                    <a:pt x="104" y="536"/>
                  </a:lnTo>
                  <a:lnTo>
                    <a:pt x="106" y="528"/>
                  </a:lnTo>
                  <a:lnTo>
                    <a:pt x="114" y="510"/>
                  </a:lnTo>
                  <a:lnTo>
                    <a:pt x="124" y="492"/>
                  </a:lnTo>
                  <a:lnTo>
                    <a:pt x="130" y="476"/>
                  </a:lnTo>
                  <a:lnTo>
                    <a:pt x="130" y="476"/>
                  </a:lnTo>
                  <a:lnTo>
                    <a:pt x="136" y="460"/>
                  </a:lnTo>
                  <a:lnTo>
                    <a:pt x="140" y="448"/>
                  </a:lnTo>
                  <a:lnTo>
                    <a:pt x="148" y="438"/>
                  </a:lnTo>
                  <a:lnTo>
                    <a:pt x="158" y="428"/>
                  </a:lnTo>
                  <a:lnTo>
                    <a:pt x="158" y="428"/>
                  </a:lnTo>
                  <a:lnTo>
                    <a:pt x="168" y="420"/>
                  </a:lnTo>
                  <a:lnTo>
                    <a:pt x="180" y="412"/>
                  </a:lnTo>
                  <a:lnTo>
                    <a:pt x="190" y="402"/>
                  </a:lnTo>
                  <a:lnTo>
                    <a:pt x="198" y="392"/>
                  </a:lnTo>
                  <a:lnTo>
                    <a:pt x="198" y="392"/>
                  </a:lnTo>
                  <a:lnTo>
                    <a:pt x="202" y="382"/>
                  </a:lnTo>
                  <a:lnTo>
                    <a:pt x="204" y="370"/>
                  </a:lnTo>
                  <a:lnTo>
                    <a:pt x="206" y="358"/>
                  </a:lnTo>
                  <a:lnTo>
                    <a:pt x="208" y="352"/>
                  </a:lnTo>
                  <a:lnTo>
                    <a:pt x="212" y="348"/>
                  </a:lnTo>
                  <a:lnTo>
                    <a:pt x="212" y="348"/>
                  </a:lnTo>
                  <a:lnTo>
                    <a:pt x="218" y="344"/>
                  </a:lnTo>
                  <a:lnTo>
                    <a:pt x="222" y="344"/>
                  </a:lnTo>
                  <a:lnTo>
                    <a:pt x="228" y="344"/>
                  </a:lnTo>
                  <a:lnTo>
                    <a:pt x="232" y="346"/>
                  </a:lnTo>
                  <a:lnTo>
                    <a:pt x="244" y="350"/>
                  </a:lnTo>
                  <a:lnTo>
                    <a:pt x="250" y="352"/>
                  </a:lnTo>
                  <a:lnTo>
                    <a:pt x="260" y="350"/>
                  </a:lnTo>
                  <a:lnTo>
                    <a:pt x="260" y="350"/>
                  </a:lnTo>
                  <a:lnTo>
                    <a:pt x="266" y="346"/>
                  </a:lnTo>
                  <a:lnTo>
                    <a:pt x="270" y="342"/>
                  </a:lnTo>
                  <a:lnTo>
                    <a:pt x="278" y="332"/>
                  </a:lnTo>
                  <a:lnTo>
                    <a:pt x="284" y="320"/>
                  </a:lnTo>
                  <a:lnTo>
                    <a:pt x="290" y="308"/>
                  </a:lnTo>
                  <a:lnTo>
                    <a:pt x="290" y="308"/>
                  </a:lnTo>
                  <a:lnTo>
                    <a:pt x="300" y="296"/>
                  </a:lnTo>
                  <a:lnTo>
                    <a:pt x="312" y="284"/>
                  </a:lnTo>
                  <a:lnTo>
                    <a:pt x="338" y="262"/>
                  </a:lnTo>
                  <a:lnTo>
                    <a:pt x="338" y="262"/>
                  </a:lnTo>
                  <a:lnTo>
                    <a:pt x="350" y="272"/>
                  </a:lnTo>
                  <a:lnTo>
                    <a:pt x="350" y="272"/>
                  </a:lnTo>
                  <a:lnTo>
                    <a:pt x="356" y="262"/>
                  </a:lnTo>
                  <a:lnTo>
                    <a:pt x="356" y="256"/>
                  </a:lnTo>
                  <a:lnTo>
                    <a:pt x="354" y="252"/>
                  </a:lnTo>
                  <a:lnTo>
                    <a:pt x="350" y="250"/>
                  </a:lnTo>
                  <a:lnTo>
                    <a:pt x="338" y="244"/>
                  </a:lnTo>
                  <a:lnTo>
                    <a:pt x="332" y="238"/>
                  </a:lnTo>
                  <a:lnTo>
                    <a:pt x="328" y="234"/>
                  </a:lnTo>
                  <a:lnTo>
                    <a:pt x="328" y="234"/>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0" name="Freeform 20">
              <a:extLst>
                <a:ext uri="{FF2B5EF4-FFF2-40B4-BE49-F238E27FC236}">
                  <a16:creationId xmlns:a16="http://schemas.microsoft.com/office/drawing/2014/main" id="{079B067A-E482-7CFF-F1F4-2CD02C4D92D6}"/>
                </a:ext>
              </a:extLst>
            </p:cNvPr>
            <p:cNvSpPr>
              <a:spLocks/>
            </p:cNvSpPr>
            <p:nvPr>
              <p:custDataLst>
                <p:tags r:id="rId18"/>
              </p:custDataLst>
            </p:nvPr>
          </p:nvSpPr>
          <p:spPr bwMode="auto">
            <a:xfrm>
              <a:off x="8125352" y="2013928"/>
              <a:ext cx="360489" cy="197466"/>
            </a:xfrm>
            <a:custGeom>
              <a:avLst/>
              <a:gdLst/>
              <a:ahLst/>
              <a:cxnLst>
                <a:cxn ang="0">
                  <a:pos x="310" y="100"/>
                </a:cxn>
                <a:cxn ang="0">
                  <a:pos x="310" y="100"/>
                </a:cxn>
                <a:cxn ang="0">
                  <a:pos x="306" y="94"/>
                </a:cxn>
                <a:cxn ang="0">
                  <a:pos x="302" y="90"/>
                </a:cxn>
                <a:cxn ang="0">
                  <a:pos x="302" y="90"/>
                </a:cxn>
                <a:cxn ang="0">
                  <a:pos x="298" y="96"/>
                </a:cxn>
                <a:cxn ang="0">
                  <a:pos x="288" y="104"/>
                </a:cxn>
                <a:cxn ang="0">
                  <a:pos x="282" y="108"/>
                </a:cxn>
                <a:cxn ang="0">
                  <a:pos x="274" y="112"/>
                </a:cxn>
                <a:cxn ang="0">
                  <a:pos x="266" y="112"/>
                </a:cxn>
                <a:cxn ang="0">
                  <a:pos x="258" y="112"/>
                </a:cxn>
                <a:cxn ang="0">
                  <a:pos x="258" y="112"/>
                </a:cxn>
                <a:cxn ang="0">
                  <a:pos x="250" y="108"/>
                </a:cxn>
                <a:cxn ang="0">
                  <a:pos x="244" y="102"/>
                </a:cxn>
                <a:cxn ang="0">
                  <a:pos x="232" y="92"/>
                </a:cxn>
                <a:cxn ang="0">
                  <a:pos x="220" y="82"/>
                </a:cxn>
                <a:cxn ang="0">
                  <a:pos x="212" y="78"/>
                </a:cxn>
                <a:cxn ang="0">
                  <a:pos x="204" y="76"/>
                </a:cxn>
                <a:cxn ang="0">
                  <a:pos x="204" y="76"/>
                </a:cxn>
                <a:cxn ang="0">
                  <a:pos x="208" y="66"/>
                </a:cxn>
                <a:cxn ang="0">
                  <a:pos x="216" y="54"/>
                </a:cxn>
                <a:cxn ang="0">
                  <a:pos x="220" y="42"/>
                </a:cxn>
                <a:cxn ang="0">
                  <a:pos x="222" y="38"/>
                </a:cxn>
                <a:cxn ang="0">
                  <a:pos x="222" y="32"/>
                </a:cxn>
                <a:cxn ang="0">
                  <a:pos x="222" y="32"/>
                </a:cxn>
                <a:cxn ang="0">
                  <a:pos x="218" y="22"/>
                </a:cxn>
                <a:cxn ang="0">
                  <a:pos x="212" y="16"/>
                </a:cxn>
                <a:cxn ang="0">
                  <a:pos x="204" y="8"/>
                </a:cxn>
                <a:cxn ang="0">
                  <a:pos x="200" y="0"/>
                </a:cxn>
                <a:cxn ang="0">
                  <a:pos x="162" y="36"/>
                </a:cxn>
                <a:cxn ang="0">
                  <a:pos x="4" y="82"/>
                </a:cxn>
                <a:cxn ang="0">
                  <a:pos x="0" y="162"/>
                </a:cxn>
                <a:cxn ang="0">
                  <a:pos x="6" y="168"/>
                </a:cxn>
                <a:cxn ang="0">
                  <a:pos x="184" y="122"/>
                </a:cxn>
                <a:cxn ang="0">
                  <a:pos x="184" y="130"/>
                </a:cxn>
                <a:cxn ang="0">
                  <a:pos x="218" y="172"/>
                </a:cxn>
                <a:cxn ang="0">
                  <a:pos x="218" y="172"/>
                </a:cxn>
                <a:cxn ang="0">
                  <a:pos x="226" y="166"/>
                </a:cxn>
                <a:cxn ang="0">
                  <a:pos x="234" y="160"/>
                </a:cxn>
                <a:cxn ang="0">
                  <a:pos x="234" y="160"/>
                </a:cxn>
                <a:cxn ang="0">
                  <a:pos x="258" y="152"/>
                </a:cxn>
                <a:cxn ang="0">
                  <a:pos x="274" y="146"/>
                </a:cxn>
                <a:cxn ang="0">
                  <a:pos x="288" y="140"/>
                </a:cxn>
                <a:cxn ang="0">
                  <a:pos x="302" y="132"/>
                </a:cxn>
                <a:cxn ang="0">
                  <a:pos x="310" y="122"/>
                </a:cxn>
                <a:cxn ang="0">
                  <a:pos x="314" y="118"/>
                </a:cxn>
                <a:cxn ang="0">
                  <a:pos x="314" y="112"/>
                </a:cxn>
                <a:cxn ang="0">
                  <a:pos x="314" y="106"/>
                </a:cxn>
                <a:cxn ang="0">
                  <a:pos x="310" y="100"/>
                </a:cxn>
                <a:cxn ang="0">
                  <a:pos x="310" y="100"/>
                </a:cxn>
              </a:cxnLst>
              <a:rect l="0" t="0" r="r" b="b"/>
              <a:pathLst>
                <a:path w="314" h="172">
                  <a:moveTo>
                    <a:pt x="310" y="100"/>
                  </a:moveTo>
                  <a:lnTo>
                    <a:pt x="310" y="100"/>
                  </a:lnTo>
                  <a:lnTo>
                    <a:pt x="306" y="94"/>
                  </a:lnTo>
                  <a:lnTo>
                    <a:pt x="302" y="90"/>
                  </a:lnTo>
                  <a:lnTo>
                    <a:pt x="302" y="90"/>
                  </a:lnTo>
                  <a:lnTo>
                    <a:pt x="298" y="96"/>
                  </a:lnTo>
                  <a:lnTo>
                    <a:pt x="288" y="104"/>
                  </a:lnTo>
                  <a:lnTo>
                    <a:pt x="282" y="108"/>
                  </a:lnTo>
                  <a:lnTo>
                    <a:pt x="274" y="112"/>
                  </a:lnTo>
                  <a:lnTo>
                    <a:pt x="266" y="112"/>
                  </a:lnTo>
                  <a:lnTo>
                    <a:pt x="258" y="112"/>
                  </a:lnTo>
                  <a:lnTo>
                    <a:pt x="258" y="112"/>
                  </a:lnTo>
                  <a:lnTo>
                    <a:pt x="250" y="108"/>
                  </a:lnTo>
                  <a:lnTo>
                    <a:pt x="244" y="102"/>
                  </a:lnTo>
                  <a:lnTo>
                    <a:pt x="232" y="92"/>
                  </a:lnTo>
                  <a:lnTo>
                    <a:pt x="220" y="82"/>
                  </a:lnTo>
                  <a:lnTo>
                    <a:pt x="212" y="78"/>
                  </a:lnTo>
                  <a:lnTo>
                    <a:pt x="204" y="76"/>
                  </a:lnTo>
                  <a:lnTo>
                    <a:pt x="204" y="76"/>
                  </a:lnTo>
                  <a:lnTo>
                    <a:pt x="208" y="66"/>
                  </a:lnTo>
                  <a:lnTo>
                    <a:pt x="216" y="54"/>
                  </a:lnTo>
                  <a:lnTo>
                    <a:pt x="220" y="42"/>
                  </a:lnTo>
                  <a:lnTo>
                    <a:pt x="222" y="38"/>
                  </a:lnTo>
                  <a:lnTo>
                    <a:pt x="222" y="32"/>
                  </a:lnTo>
                  <a:lnTo>
                    <a:pt x="222" y="32"/>
                  </a:lnTo>
                  <a:lnTo>
                    <a:pt x="218" y="22"/>
                  </a:lnTo>
                  <a:lnTo>
                    <a:pt x="212" y="16"/>
                  </a:lnTo>
                  <a:lnTo>
                    <a:pt x="204" y="8"/>
                  </a:lnTo>
                  <a:lnTo>
                    <a:pt x="200" y="0"/>
                  </a:lnTo>
                  <a:lnTo>
                    <a:pt x="162" y="36"/>
                  </a:lnTo>
                  <a:lnTo>
                    <a:pt x="4" y="82"/>
                  </a:lnTo>
                  <a:lnTo>
                    <a:pt x="0" y="162"/>
                  </a:lnTo>
                  <a:lnTo>
                    <a:pt x="6" y="168"/>
                  </a:lnTo>
                  <a:lnTo>
                    <a:pt x="184" y="122"/>
                  </a:lnTo>
                  <a:lnTo>
                    <a:pt x="184" y="130"/>
                  </a:lnTo>
                  <a:lnTo>
                    <a:pt x="218" y="172"/>
                  </a:lnTo>
                  <a:lnTo>
                    <a:pt x="218" y="172"/>
                  </a:lnTo>
                  <a:lnTo>
                    <a:pt x="226" y="166"/>
                  </a:lnTo>
                  <a:lnTo>
                    <a:pt x="234" y="160"/>
                  </a:lnTo>
                  <a:lnTo>
                    <a:pt x="234" y="160"/>
                  </a:lnTo>
                  <a:lnTo>
                    <a:pt x="258" y="152"/>
                  </a:lnTo>
                  <a:lnTo>
                    <a:pt x="274" y="146"/>
                  </a:lnTo>
                  <a:lnTo>
                    <a:pt x="288" y="140"/>
                  </a:lnTo>
                  <a:lnTo>
                    <a:pt x="302" y="132"/>
                  </a:lnTo>
                  <a:lnTo>
                    <a:pt x="310" y="122"/>
                  </a:lnTo>
                  <a:lnTo>
                    <a:pt x="314" y="118"/>
                  </a:lnTo>
                  <a:lnTo>
                    <a:pt x="314" y="112"/>
                  </a:lnTo>
                  <a:lnTo>
                    <a:pt x="314" y="106"/>
                  </a:lnTo>
                  <a:lnTo>
                    <a:pt x="310" y="100"/>
                  </a:lnTo>
                  <a:lnTo>
                    <a:pt x="310" y="100"/>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1" name="Freeform 21">
              <a:extLst>
                <a:ext uri="{FF2B5EF4-FFF2-40B4-BE49-F238E27FC236}">
                  <a16:creationId xmlns:a16="http://schemas.microsoft.com/office/drawing/2014/main" id="{E4A84967-3075-EF80-186F-87EF63A2238A}"/>
                </a:ext>
              </a:extLst>
            </p:cNvPr>
            <p:cNvSpPr>
              <a:spLocks/>
            </p:cNvSpPr>
            <p:nvPr>
              <p:custDataLst>
                <p:tags r:id="rId19"/>
              </p:custDataLst>
            </p:nvPr>
          </p:nvSpPr>
          <p:spPr bwMode="auto">
            <a:xfrm>
              <a:off x="8132240" y="2165472"/>
              <a:ext cx="181393" cy="227315"/>
            </a:xfrm>
            <a:custGeom>
              <a:avLst/>
              <a:gdLst/>
              <a:ahLst/>
              <a:cxnLst>
                <a:cxn ang="0">
                  <a:pos x="140" y="0"/>
                </a:cxn>
                <a:cxn ang="0">
                  <a:pos x="0" y="36"/>
                </a:cxn>
                <a:cxn ang="0">
                  <a:pos x="2" y="38"/>
                </a:cxn>
                <a:cxn ang="0">
                  <a:pos x="18" y="124"/>
                </a:cxn>
                <a:cxn ang="0">
                  <a:pos x="8" y="142"/>
                </a:cxn>
                <a:cxn ang="0">
                  <a:pos x="38" y="198"/>
                </a:cxn>
                <a:cxn ang="0">
                  <a:pos x="38" y="198"/>
                </a:cxn>
                <a:cxn ang="0">
                  <a:pos x="56" y="184"/>
                </a:cxn>
                <a:cxn ang="0">
                  <a:pos x="76" y="168"/>
                </a:cxn>
                <a:cxn ang="0">
                  <a:pos x="118" y="142"/>
                </a:cxn>
                <a:cxn ang="0">
                  <a:pos x="118" y="142"/>
                </a:cxn>
                <a:cxn ang="0">
                  <a:pos x="140" y="128"/>
                </a:cxn>
                <a:cxn ang="0">
                  <a:pos x="150" y="120"/>
                </a:cxn>
                <a:cxn ang="0">
                  <a:pos x="158" y="112"/>
                </a:cxn>
                <a:cxn ang="0">
                  <a:pos x="154" y="44"/>
                </a:cxn>
                <a:cxn ang="0">
                  <a:pos x="140" y="0"/>
                </a:cxn>
              </a:cxnLst>
              <a:rect l="0" t="0" r="r" b="b"/>
              <a:pathLst>
                <a:path w="158" h="198">
                  <a:moveTo>
                    <a:pt x="140" y="0"/>
                  </a:moveTo>
                  <a:lnTo>
                    <a:pt x="0" y="36"/>
                  </a:lnTo>
                  <a:lnTo>
                    <a:pt x="2" y="38"/>
                  </a:lnTo>
                  <a:lnTo>
                    <a:pt x="18" y="124"/>
                  </a:lnTo>
                  <a:lnTo>
                    <a:pt x="8" y="142"/>
                  </a:lnTo>
                  <a:lnTo>
                    <a:pt x="38" y="198"/>
                  </a:lnTo>
                  <a:lnTo>
                    <a:pt x="38" y="198"/>
                  </a:lnTo>
                  <a:lnTo>
                    <a:pt x="56" y="184"/>
                  </a:lnTo>
                  <a:lnTo>
                    <a:pt x="76" y="168"/>
                  </a:lnTo>
                  <a:lnTo>
                    <a:pt x="118" y="142"/>
                  </a:lnTo>
                  <a:lnTo>
                    <a:pt x="118" y="142"/>
                  </a:lnTo>
                  <a:lnTo>
                    <a:pt x="140" y="128"/>
                  </a:lnTo>
                  <a:lnTo>
                    <a:pt x="150" y="120"/>
                  </a:lnTo>
                  <a:lnTo>
                    <a:pt x="158" y="112"/>
                  </a:lnTo>
                  <a:lnTo>
                    <a:pt x="154" y="44"/>
                  </a:lnTo>
                  <a:lnTo>
                    <a:pt x="140" y="0"/>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2" name="Freeform 22">
              <a:extLst>
                <a:ext uri="{FF2B5EF4-FFF2-40B4-BE49-F238E27FC236}">
                  <a16:creationId xmlns:a16="http://schemas.microsoft.com/office/drawing/2014/main" id="{A3946090-CF77-F089-FC4C-E5E416B9C861}"/>
                </a:ext>
              </a:extLst>
            </p:cNvPr>
            <p:cNvSpPr>
              <a:spLocks/>
            </p:cNvSpPr>
            <p:nvPr>
              <p:custDataLst>
                <p:tags r:id="rId20"/>
              </p:custDataLst>
            </p:nvPr>
          </p:nvSpPr>
          <p:spPr bwMode="auto">
            <a:xfrm>
              <a:off x="8292968" y="2153992"/>
              <a:ext cx="82660" cy="140062"/>
            </a:xfrm>
            <a:custGeom>
              <a:avLst/>
              <a:gdLst/>
              <a:ahLst/>
              <a:cxnLst>
                <a:cxn ang="0">
                  <a:pos x="72" y="50"/>
                </a:cxn>
                <a:cxn ang="0">
                  <a:pos x="38" y="8"/>
                </a:cxn>
                <a:cxn ang="0">
                  <a:pos x="38" y="0"/>
                </a:cxn>
                <a:cxn ang="0">
                  <a:pos x="0" y="10"/>
                </a:cxn>
                <a:cxn ang="0">
                  <a:pos x="14" y="54"/>
                </a:cxn>
                <a:cxn ang="0">
                  <a:pos x="18" y="122"/>
                </a:cxn>
                <a:cxn ang="0">
                  <a:pos x="18" y="122"/>
                </a:cxn>
                <a:cxn ang="0">
                  <a:pos x="18" y="122"/>
                </a:cxn>
                <a:cxn ang="0">
                  <a:pos x="18" y="122"/>
                </a:cxn>
                <a:cxn ang="0">
                  <a:pos x="30" y="104"/>
                </a:cxn>
                <a:cxn ang="0">
                  <a:pos x="44" y="86"/>
                </a:cxn>
                <a:cxn ang="0">
                  <a:pos x="56" y="68"/>
                </a:cxn>
                <a:cxn ang="0">
                  <a:pos x="72" y="50"/>
                </a:cxn>
                <a:cxn ang="0">
                  <a:pos x="72" y="50"/>
                </a:cxn>
              </a:cxnLst>
              <a:rect l="0" t="0" r="r" b="b"/>
              <a:pathLst>
                <a:path w="72" h="122">
                  <a:moveTo>
                    <a:pt x="72" y="50"/>
                  </a:moveTo>
                  <a:lnTo>
                    <a:pt x="38" y="8"/>
                  </a:lnTo>
                  <a:lnTo>
                    <a:pt x="38" y="0"/>
                  </a:lnTo>
                  <a:lnTo>
                    <a:pt x="0" y="10"/>
                  </a:lnTo>
                  <a:lnTo>
                    <a:pt x="14" y="54"/>
                  </a:lnTo>
                  <a:lnTo>
                    <a:pt x="18" y="122"/>
                  </a:lnTo>
                  <a:lnTo>
                    <a:pt x="18" y="122"/>
                  </a:lnTo>
                  <a:lnTo>
                    <a:pt x="18" y="122"/>
                  </a:lnTo>
                  <a:lnTo>
                    <a:pt x="18" y="122"/>
                  </a:lnTo>
                  <a:lnTo>
                    <a:pt x="30" y="104"/>
                  </a:lnTo>
                  <a:lnTo>
                    <a:pt x="44" y="86"/>
                  </a:lnTo>
                  <a:lnTo>
                    <a:pt x="56" y="68"/>
                  </a:lnTo>
                  <a:lnTo>
                    <a:pt x="72" y="50"/>
                  </a:lnTo>
                  <a:lnTo>
                    <a:pt x="72" y="50"/>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3" name="Freeform 23">
              <a:extLst>
                <a:ext uri="{FF2B5EF4-FFF2-40B4-BE49-F238E27FC236}">
                  <a16:creationId xmlns:a16="http://schemas.microsoft.com/office/drawing/2014/main" id="{72AC0C35-019F-E114-19AE-24A89351FAD4}"/>
                </a:ext>
              </a:extLst>
            </p:cNvPr>
            <p:cNvSpPr>
              <a:spLocks/>
            </p:cNvSpPr>
            <p:nvPr>
              <p:custDataLst>
                <p:tags r:id="rId21"/>
              </p:custDataLst>
            </p:nvPr>
          </p:nvSpPr>
          <p:spPr bwMode="auto">
            <a:xfrm>
              <a:off x="7526068" y="1811871"/>
              <a:ext cx="649799" cy="613061"/>
            </a:xfrm>
            <a:custGeom>
              <a:avLst/>
              <a:gdLst/>
              <a:ahLst/>
              <a:cxnLst>
                <a:cxn ang="0">
                  <a:pos x="536" y="450"/>
                </a:cxn>
                <a:cxn ang="0">
                  <a:pos x="530" y="346"/>
                </a:cxn>
                <a:cxn ang="0">
                  <a:pos x="526" y="256"/>
                </a:cxn>
                <a:cxn ang="0">
                  <a:pos x="488" y="158"/>
                </a:cxn>
                <a:cxn ang="0">
                  <a:pos x="488" y="144"/>
                </a:cxn>
                <a:cxn ang="0">
                  <a:pos x="474" y="108"/>
                </a:cxn>
                <a:cxn ang="0">
                  <a:pos x="472" y="96"/>
                </a:cxn>
                <a:cxn ang="0">
                  <a:pos x="472" y="58"/>
                </a:cxn>
                <a:cxn ang="0">
                  <a:pos x="458" y="0"/>
                </a:cxn>
                <a:cxn ang="0">
                  <a:pos x="398" y="12"/>
                </a:cxn>
                <a:cxn ang="0">
                  <a:pos x="348" y="20"/>
                </a:cxn>
                <a:cxn ang="0">
                  <a:pos x="316" y="28"/>
                </a:cxn>
                <a:cxn ang="0">
                  <a:pos x="296" y="46"/>
                </a:cxn>
                <a:cxn ang="0">
                  <a:pos x="286" y="72"/>
                </a:cxn>
                <a:cxn ang="0">
                  <a:pos x="280" y="100"/>
                </a:cxn>
                <a:cxn ang="0">
                  <a:pos x="274" y="164"/>
                </a:cxn>
                <a:cxn ang="0">
                  <a:pos x="266" y="208"/>
                </a:cxn>
                <a:cxn ang="0">
                  <a:pos x="262" y="222"/>
                </a:cxn>
                <a:cxn ang="0">
                  <a:pos x="248" y="242"/>
                </a:cxn>
                <a:cxn ang="0">
                  <a:pos x="232" y="256"/>
                </a:cxn>
                <a:cxn ang="0">
                  <a:pos x="202" y="264"/>
                </a:cxn>
                <a:cxn ang="0">
                  <a:pos x="150" y="276"/>
                </a:cxn>
                <a:cxn ang="0">
                  <a:pos x="98" y="286"/>
                </a:cxn>
                <a:cxn ang="0">
                  <a:pos x="78" y="294"/>
                </a:cxn>
                <a:cxn ang="0">
                  <a:pos x="70" y="302"/>
                </a:cxn>
                <a:cxn ang="0">
                  <a:pos x="58" y="318"/>
                </a:cxn>
                <a:cxn ang="0">
                  <a:pos x="46" y="358"/>
                </a:cxn>
                <a:cxn ang="0">
                  <a:pos x="40" y="378"/>
                </a:cxn>
                <a:cxn ang="0">
                  <a:pos x="22" y="406"/>
                </a:cxn>
                <a:cxn ang="0">
                  <a:pos x="0" y="430"/>
                </a:cxn>
                <a:cxn ang="0">
                  <a:pos x="370" y="382"/>
                </a:cxn>
                <a:cxn ang="0">
                  <a:pos x="406" y="422"/>
                </a:cxn>
                <a:cxn ang="0">
                  <a:pos x="444" y="438"/>
                </a:cxn>
                <a:cxn ang="0">
                  <a:pos x="548" y="534"/>
                </a:cxn>
                <a:cxn ang="0">
                  <a:pos x="552" y="522"/>
                </a:cxn>
                <a:cxn ang="0">
                  <a:pos x="560" y="512"/>
                </a:cxn>
                <a:cxn ang="0">
                  <a:pos x="566" y="506"/>
                </a:cxn>
              </a:cxnLst>
              <a:rect l="0" t="0" r="r" b="b"/>
              <a:pathLst>
                <a:path w="566" h="534">
                  <a:moveTo>
                    <a:pt x="566" y="506"/>
                  </a:moveTo>
                  <a:lnTo>
                    <a:pt x="536" y="450"/>
                  </a:lnTo>
                  <a:lnTo>
                    <a:pt x="546" y="432"/>
                  </a:lnTo>
                  <a:lnTo>
                    <a:pt x="530" y="346"/>
                  </a:lnTo>
                  <a:lnTo>
                    <a:pt x="522" y="338"/>
                  </a:lnTo>
                  <a:lnTo>
                    <a:pt x="526" y="256"/>
                  </a:lnTo>
                  <a:lnTo>
                    <a:pt x="502" y="168"/>
                  </a:lnTo>
                  <a:lnTo>
                    <a:pt x="488" y="158"/>
                  </a:lnTo>
                  <a:lnTo>
                    <a:pt x="488" y="144"/>
                  </a:lnTo>
                  <a:lnTo>
                    <a:pt x="488" y="144"/>
                  </a:lnTo>
                  <a:lnTo>
                    <a:pt x="480" y="124"/>
                  </a:lnTo>
                  <a:lnTo>
                    <a:pt x="474" y="108"/>
                  </a:lnTo>
                  <a:lnTo>
                    <a:pt x="472" y="96"/>
                  </a:lnTo>
                  <a:lnTo>
                    <a:pt x="472" y="96"/>
                  </a:lnTo>
                  <a:lnTo>
                    <a:pt x="470" y="74"/>
                  </a:lnTo>
                  <a:lnTo>
                    <a:pt x="472" y="58"/>
                  </a:lnTo>
                  <a:lnTo>
                    <a:pt x="464" y="48"/>
                  </a:lnTo>
                  <a:lnTo>
                    <a:pt x="458" y="0"/>
                  </a:lnTo>
                  <a:lnTo>
                    <a:pt x="458" y="0"/>
                  </a:lnTo>
                  <a:lnTo>
                    <a:pt x="398" y="12"/>
                  </a:lnTo>
                  <a:lnTo>
                    <a:pt x="348" y="20"/>
                  </a:lnTo>
                  <a:lnTo>
                    <a:pt x="348" y="20"/>
                  </a:lnTo>
                  <a:lnTo>
                    <a:pt x="330" y="24"/>
                  </a:lnTo>
                  <a:lnTo>
                    <a:pt x="316" y="28"/>
                  </a:lnTo>
                  <a:lnTo>
                    <a:pt x="306" y="36"/>
                  </a:lnTo>
                  <a:lnTo>
                    <a:pt x="296" y="46"/>
                  </a:lnTo>
                  <a:lnTo>
                    <a:pt x="290" y="58"/>
                  </a:lnTo>
                  <a:lnTo>
                    <a:pt x="286" y="72"/>
                  </a:lnTo>
                  <a:lnTo>
                    <a:pt x="282" y="86"/>
                  </a:lnTo>
                  <a:lnTo>
                    <a:pt x="280" y="100"/>
                  </a:lnTo>
                  <a:lnTo>
                    <a:pt x="276" y="132"/>
                  </a:lnTo>
                  <a:lnTo>
                    <a:pt x="274" y="164"/>
                  </a:lnTo>
                  <a:lnTo>
                    <a:pt x="270" y="194"/>
                  </a:lnTo>
                  <a:lnTo>
                    <a:pt x="266" y="208"/>
                  </a:lnTo>
                  <a:lnTo>
                    <a:pt x="262" y="222"/>
                  </a:lnTo>
                  <a:lnTo>
                    <a:pt x="262" y="222"/>
                  </a:lnTo>
                  <a:lnTo>
                    <a:pt x="256" y="234"/>
                  </a:lnTo>
                  <a:lnTo>
                    <a:pt x="248" y="242"/>
                  </a:lnTo>
                  <a:lnTo>
                    <a:pt x="242" y="250"/>
                  </a:lnTo>
                  <a:lnTo>
                    <a:pt x="232" y="256"/>
                  </a:lnTo>
                  <a:lnTo>
                    <a:pt x="218" y="260"/>
                  </a:lnTo>
                  <a:lnTo>
                    <a:pt x="202" y="264"/>
                  </a:lnTo>
                  <a:lnTo>
                    <a:pt x="150" y="276"/>
                  </a:lnTo>
                  <a:lnTo>
                    <a:pt x="150" y="276"/>
                  </a:lnTo>
                  <a:lnTo>
                    <a:pt x="108" y="284"/>
                  </a:lnTo>
                  <a:lnTo>
                    <a:pt x="98" y="286"/>
                  </a:lnTo>
                  <a:lnTo>
                    <a:pt x="88" y="290"/>
                  </a:lnTo>
                  <a:lnTo>
                    <a:pt x="78" y="294"/>
                  </a:lnTo>
                  <a:lnTo>
                    <a:pt x="70" y="302"/>
                  </a:lnTo>
                  <a:lnTo>
                    <a:pt x="70" y="302"/>
                  </a:lnTo>
                  <a:lnTo>
                    <a:pt x="64" y="310"/>
                  </a:lnTo>
                  <a:lnTo>
                    <a:pt x="58" y="318"/>
                  </a:lnTo>
                  <a:lnTo>
                    <a:pt x="52" y="338"/>
                  </a:lnTo>
                  <a:lnTo>
                    <a:pt x="46" y="358"/>
                  </a:lnTo>
                  <a:lnTo>
                    <a:pt x="40" y="378"/>
                  </a:lnTo>
                  <a:lnTo>
                    <a:pt x="40" y="378"/>
                  </a:lnTo>
                  <a:lnTo>
                    <a:pt x="32" y="392"/>
                  </a:lnTo>
                  <a:lnTo>
                    <a:pt x="22" y="406"/>
                  </a:lnTo>
                  <a:lnTo>
                    <a:pt x="12" y="418"/>
                  </a:lnTo>
                  <a:lnTo>
                    <a:pt x="0" y="430"/>
                  </a:lnTo>
                  <a:lnTo>
                    <a:pt x="4" y="462"/>
                  </a:lnTo>
                  <a:lnTo>
                    <a:pt x="370" y="382"/>
                  </a:lnTo>
                  <a:lnTo>
                    <a:pt x="402" y="398"/>
                  </a:lnTo>
                  <a:lnTo>
                    <a:pt x="406" y="422"/>
                  </a:lnTo>
                  <a:lnTo>
                    <a:pt x="418" y="444"/>
                  </a:lnTo>
                  <a:lnTo>
                    <a:pt x="444" y="438"/>
                  </a:lnTo>
                  <a:lnTo>
                    <a:pt x="524" y="474"/>
                  </a:lnTo>
                  <a:lnTo>
                    <a:pt x="548" y="534"/>
                  </a:lnTo>
                  <a:lnTo>
                    <a:pt x="548" y="534"/>
                  </a:lnTo>
                  <a:lnTo>
                    <a:pt x="552" y="522"/>
                  </a:lnTo>
                  <a:lnTo>
                    <a:pt x="560" y="512"/>
                  </a:lnTo>
                  <a:lnTo>
                    <a:pt x="560" y="512"/>
                  </a:lnTo>
                  <a:lnTo>
                    <a:pt x="566" y="506"/>
                  </a:lnTo>
                  <a:lnTo>
                    <a:pt x="566" y="506"/>
                  </a:lnTo>
                  <a:close/>
                </a:path>
              </a:pathLst>
            </a:custGeom>
            <a:solidFill>
              <a:schemeClr val="accent6">
                <a:lumMod val="40000"/>
                <a:lumOff val="6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4" name="Freeform 24">
              <a:extLst>
                <a:ext uri="{FF2B5EF4-FFF2-40B4-BE49-F238E27FC236}">
                  <a16:creationId xmlns:a16="http://schemas.microsoft.com/office/drawing/2014/main" id="{50646216-F4CE-0E13-4E0B-2931AF71069C}"/>
                </a:ext>
              </a:extLst>
            </p:cNvPr>
            <p:cNvSpPr>
              <a:spLocks/>
            </p:cNvSpPr>
            <p:nvPr>
              <p:custDataLst>
                <p:tags r:id="rId22"/>
              </p:custDataLst>
            </p:nvPr>
          </p:nvSpPr>
          <p:spPr bwMode="auto">
            <a:xfrm>
              <a:off x="8008251" y="2317015"/>
              <a:ext cx="146951" cy="378859"/>
            </a:xfrm>
            <a:custGeom>
              <a:avLst/>
              <a:gdLst/>
              <a:ahLst/>
              <a:cxnLst>
                <a:cxn ang="0">
                  <a:pos x="128" y="94"/>
                </a:cxn>
                <a:cxn ang="0">
                  <a:pos x="104" y="34"/>
                </a:cxn>
                <a:cxn ang="0">
                  <a:pos x="26" y="0"/>
                </a:cxn>
                <a:cxn ang="0">
                  <a:pos x="10" y="32"/>
                </a:cxn>
                <a:cxn ang="0">
                  <a:pos x="0" y="54"/>
                </a:cxn>
                <a:cxn ang="0">
                  <a:pos x="10" y="74"/>
                </a:cxn>
                <a:cxn ang="0">
                  <a:pos x="2" y="94"/>
                </a:cxn>
                <a:cxn ang="0">
                  <a:pos x="48" y="150"/>
                </a:cxn>
                <a:cxn ang="0">
                  <a:pos x="12" y="188"/>
                </a:cxn>
                <a:cxn ang="0">
                  <a:pos x="12" y="188"/>
                </a:cxn>
                <a:cxn ang="0">
                  <a:pos x="8" y="194"/>
                </a:cxn>
                <a:cxn ang="0">
                  <a:pos x="6" y="202"/>
                </a:cxn>
                <a:cxn ang="0">
                  <a:pos x="4" y="210"/>
                </a:cxn>
                <a:cxn ang="0">
                  <a:pos x="2" y="222"/>
                </a:cxn>
                <a:cxn ang="0">
                  <a:pos x="6" y="236"/>
                </a:cxn>
                <a:cxn ang="0">
                  <a:pos x="12" y="250"/>
                </a:cxn>
                <a:cxn ang="0">
                  <a:pos x="24" y="266"/>
                </a:cxn>
                <a:cxn ang="0">
                  <a:pos x="24" y="266"/>
                </a:cxn>
                <a:cxn ang="0">
                  <a:pos x="78" y="330"/>
                </a:cxn>
                <a:cxn ang="0">
                  <a:pos x="78" y="330"/>
                </a:cxn>
                <a:cxn ang="0">
                  <a:pos x="80" y="296"/>
                </a:cxn>
                <a:cxn ang="0">
                  <a:pos x="82" y="280"/>
                </a:cxn>
                <a:cxn ang="0">
                  <a:pos x="84" y="266"/>
                </a:cxn>
                <a:cxn ang="0">
                  <a:pos x="84" y="266"/>
                </a:cxn>
                <a:cxn ang="0">
                  <a:pos x="94" y="242"/>
                </a:cxn>
                <a:cxn ang="0">
                  <a:pos x="104" y="218"/>
                </a:cxn>
                <a:cxn ang="0">
                  <a:pos x="104" y="218"/>
                </a:cxn>
                <a:cxn ang="0">
                  <a:pos x="112" y="202"/>
                </a:cxn>
                <a:cxn ang="0">
                  <a:pos x="116" y="190"/>
                </a:cxn>
                <a:cxn ang="0">
                  <a:pos x="118" y="174"/>
                </a:cxn>
                <a:cxn ang="0">
                  <a:pos x="114" y="158"/>
                </a:cxn>
                <a:cxn ang="0">
                  <a:pos x="114" y="158"/>
                </a:cxn>
                <a:cxn ang="0">
                  <a:pos x="120" y="150"/>
                </a:cxn>
                <a:cxn ang="0">
                  <a:pos x="122" y="142"/>
                </a:cxn>
                <a:cxn ang="0">
                  <a:pos x="124" y="126"/>
                </a:cxn>
                <a:cxn ang="0">
                  <a:pos x="126" y="110"/>
                </a:cxn>
                <a:cxn ang="0">
                  <a:pos x="128" y="94"/>
                </a:cxn>
                <a:cxn ang="0">
                  <a:pos x="128" y="94"/>
                </a:cxn>
              </a:cxnLst>
              <a:rect l="0" t="0" r="r" b="b"/>
              <a:pathLst>
                <a:path w="128" h="330">
                  <a:moveTo>
                    <a:pt x="128" y="94"/>
                  </a:moveTo>
                  <a:lnTo>
                    <a:pt x="104" y="34"/>
                  </a:lnTo>
                  <a:lnTo>
                    <a:pt x="26" y="0"/>
                  </a:lnTo>
                  <a:lnTo>
                    <a:pt x="10" y="32"/>
                  </a:lnTo>
                  <a:lnTo>
                    <a:pt x="0" y="54"/>
                  </a:lnTo>
                  <a:lnTo>
                    <a:pt x="10" y="74"/>
                  </a:lnTo>
                  <a:lnTo>
                    <a:pt x="2" y="94"/>
                  </a:lnTo>
                  <a:lnTo>
                    <a:pt x="48" y="150"/>
                  </a:lnTo>
                  <a:lnTo>
                    <a:pt x="12" y="188"/>
                  </a:lnTo>
                  <a:lnTo>
                    <a:pt x="12" y="188"/>
                  </a:lnTo>
                  <a:lnTo>
                    <a:pt x="8" y="194"/>
                  </a:lnTo>
                  <a:lnTo>
                    <a:pt x="6" y="202"/>
                  </a:lnTo>
                  <a:lnTo>
                    <a:pt x="4" y="210"/>
                  </a:lnTo>
                  <a:lnTo>
                    <a:pt x="2" y="222"/>
                  </a:lnTo>
                  <a:lnTo>
                    <a:pt x="6" y="236"/>
                  </a:lnTo>
                  <a:lnTo>
                    <a:pt x="12" y="250"/>
                  </a:lnTo>
                  <a:lnTo>
                    <a:pt x="24" y="266"/>
                  </a:lnTo>
                  <a:lnTo>
                    <a:pt x="24" y="266"/>
                  </a:lnTo>
                  <a:lnTo>
                    <a:pt x="78" y="330"/>
                  </a:lnTo>
                  <a:lnTo>
                    <a:pt x="78" y="330"/>
                  </a:lnTo>
                  <a:lnTo>
                    <a:pt x="80" y="296"/>
                  </a:lnTo>
                  <a:lnTo>
                    <a:pt x="82" y="280"/>
                  </a:lnTo>
                  <a:lnTo>
                    <a:pt x="84" y="266"/>
                  </a:lnTo>
                  <a:lnTo>
                    <a:pt x="84" y="266"/>
                  </a:lnTo>
                  <a:lnTo>
                    <a:pt x="94" y="242"/>
                  </a:lnTo>
                  <a:lnTo>
                    <a:pt x="104" y="218"/>
                  </a:lnTo>
                  <a:lnTo>
                    <a:pt x="104" y="218"/>
                  </a:lnTo>
                  <a:lnTo>
                    <a:pt x="112" y="202"/>
                  </a:lnTo>
                  <a:lnTo>
                    <a:pt x="116" y="190"/>
                  </a:lnTo>
                  <a:lnTo>
                    <a:pt x="118" y="174"/>
                  </a:lnTo>
                  <a:lnTo>
                    <a:pt x="114" y="158"/>
                  </a:lnTo>
                  <a:lnTo>
                    <a:pt x="114" y="158"/>
                  </a:lnTo>
                  <a:lnTo>
                    <a:pt x="120" y="150"/>
                  </a:lnTo>
                  <a:lnTo>
                    <a:pt x="122" y="142"/>
                  </a:lnTo>
                  <a:lnTo>
                    <a:pt x="124" y="126"/>
                  </a:lnTo>
                  <a:lnTo>
                    <a:pt x="126" y="110"/>
                  </a:lnTo>
                  <a:lnTo>
                    <a:pt x="128" y="94"/>
                  </a:lnTo>
                  <a:lnTo>
                    <a:pt x="128" y="94"/>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5" name="Freeform 25">
              <a:extLst>
                <a:ext uri="{FF2B5EF4-FFF2-40B4-BE49-F238E27FC236}">
                  <a16:creationId xmlns:a16="http://schemas.microsoft.com/office/drawing/2014/main" id="{F4B3FE80-2391-82BC-0DC5-240064A2D4A2}"/>
                </a:ext>
              </a:extLst>
            </p:cNvPr>
            <p:cNvSpPr>
              <a:spLocks/>
            </p:cNvSpPr>
            <p:nvPr>
              <p:custDataLst>
                <p:tags r:id="rId23"/>
              </p:custDataLst>
            </p:nvPr>
          </p:nvSpPr>
          <p:spPr bwMode="auto">
            <a:xfrm>
              <a:off x="7980697" y="2539738"/>
              <a:ext cx="117101" cy="183689"/>
            </a:xfrm>
            <a:custGeom>
              <a:avLst/>
              <a:gdLst/>
              <a:ahLst/>
              <a:cxnLst>
                <a:cxn ang="0">
                  <a:pos x="0" y="20"/>
                </a:cxn>
                <a:cxn ang="0">
                  <a:pos x="0" y="20"/>
                </a:cxn>
                <a:cxn ang="0">
                  <a:pos x="2" y="36"/>
                </a:cxn>
                <a:cxn ang="0">
                  <a:pos x="6" y="56"/>
                </a:cxn>
                <a:cxn ang="0">
                  <a:pos x="20" y="102"/>
                </a:cxn>
                <a:cxn ang="0">
                  <a:pos x="38" y="160"/>
                </a:cxn>
                <a:cxn ang="0">
                  <a:pos x="102" y="152"/>
                </a:cxn>
                <a:cxn ang="0">
                  <a:pos x="102" y="152"/>
                </a:cxn>
                <a:cxn ang="0">
                  <a:pos x="102" y="136"/>
                </a:cxn>
                <a:cxn ang="0">
                  <a:pos x="102" y="136"/>
                </a:cxn>
                <a:cxn ang="0">
                  <a:pos x="48" y="72"/>
                </a:cxn>
                <a:cxn ang="0">
                  <a:pos x="48" y="72"/>
                </a:cxn>
                <a:cxn ang="0">
                  <a:pos x="38" y="60"/>
                </a:cxn>
                <a:cxn ang="0">
                  <a:pos x="32" y="48"/>
                </a:cxn>
                <a:cxn ang="0">
                  <a:pos x="28" y="36"/>
                </a:cxn>
                <a:cxn ang="0">
                  <a:pos x="26" y="26"/>
                </a:cxn>
                <a:cxn ang="0">
                  <a:pos x="26" y="18"/>
                </a:cxn>
                <a:cxn ang="0">
                  <a:pos x="28" y="10"/>
                </a:cxn>
                <a:cxn ang="0">
                  <a:pos x="34" y="0"/>
                </a:cxn>
                <a:cxn ang="0">
                  <a:pos x="34" y="0"/>
                </a:cxn>
                <a:cxn ang="0">
                  <a:pos x="22" y="0"/>
                </a:cxn>
                <a:cxn ang="0">
                  <a:pos x="10" y="4"/>
                </a:cxn>
                <a:cxn ang="0">
                  <a:pos x="6" y="8"/>
                </a:cxn>
                <a:cxn ang="0">
                  <a:pos x="4" y="10"/>
                </a:cxn>
                <a:cxn ang="0">
                  <a:pos x="2" y="16"/>
                </a:cxn>
                <a:cxn ang="0">
                  <a:pos x="0" y="20"/>
                </a:cxn>
                <a:cxn ang="0">
                  <a:pos x="0" y="20"/>
                </a:cxn>
              </a:cxnLst>
              <a:rect l="0" t="0" r="r" b="b"/>
              <a:pathLst>
                <a:path w="102" h="160">
                  <a:moveTo>
                    <a:pt x="0" y="20"/>
                  </a:moveTo>
                  <a:lnTo>
                    <a:pt x="0" y="20"/>
                  </a:lnTo>
                  <a:lnTo>
                    <a:pt x="2" y="36"/>
                  </a:lnTo>
                  <a:lnTo>
                    <a:pt x="6" y="56"/>
                  </a:lnTo>
                  <a:lnTo>
                    <a:pt x="20" y="102"/>
                  </a:lnTo>
                  <a:lnTo>
                    <a:pt x="38" y="160"/>
                  </a:lnTo>
                  <a:lnTo>
                    <a:pt x="102" y="152"/>
                  </a:lnTo>
                  <a:lnTo>
                    <a:pt x="102" y="152"/>
                  </a:lnTo>
                  <a:lnTo>
                    <a:pt x="102" y="136"/>
                  </a:lnTo>
                  <a:lnTo>
                    <a:pt x="102" y="136"/>
                  </a:lnTo>
                  <a:lnTo>
                    <a:pt x="48" y="72"/>
                  </a:lnTo>
                  <a:lnTo>
                    <a:pt x="48" y="72"/>
                  </a:lnTo>
                  <a:lnTo>
                    <a:pt x="38" y="60"/>
                  </a:lnTo>
                  <a:lnTo>
                    <a:pt x="32" y="48"/>
                  </a:lnTo>
                  <a:lnTo>
                    <a:pt x="28" y="36"/>
                  </a:lnTo>
                  <a:lnTo>
                    <a:pt x="26" y="26"/>
                  </a:lnTo>
                  <a:lnTo>
                    <a:pt x="26" y="18"/>
                  </a:lnTo>
                  <a:lnTo>
                    <a:pt x="28" y="10"/>
                  </a:lnTo>
                  <a:lnTo>
                    <a:pt x="34" y="0"/>
                  </a:lnTo>
                  <a:lnTo>
                    <a:pt x="34" y="0"/>
                  </a:lnTo>
                  <a:lnTo>
                    <a:pt x="22" y="0"/>
                  </a:lnTo>
                  <a:lnTo>
                    <a:pt x="10" y="4"/>
                  </a:lnTo>
                  <a:lnTo>
                    <a:pt x="6" y="8"/>
                  </a:lnTo>
                  <a:lnTo>
                    <a:pt x="4" y="10"/>
                  </a:lnTo>
                  <a:lnTo>
                    <a:pt x="2" y="16"/>
                  </a:lnTo>
                  <a:lnTo>
                    <a:pt x="0" y="20"/>
                  </a:lnTo>
                  <a:lnTo>
                    <a:pt x="0" y="20"/>
                  </a:lnTo>
                  <a:close/>
                </a:path>
              </a:pathLst>
            </a:custGeom>
            <a:solidFill>
              <a:srgbClr val="FF0000"/>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6" name="Freeform 26">
              <a:extLst>
                <a:ext uri="{FF2B5EF4-FFF2-40B4-BE49-F238E27FC236}">
                  <a16:creationId xmlns:a16="http://schemas.microsoft.com/office/drawing/2014/main" id="{D3E97BAF-B281-967E-D53D-1D98C2C67CC4}"/>
                </a:ext>
              </a:extLst>
            </p:cNvPr>
            <p:cNvSpPr>
              <a:spLocks/>
            </p:cNvSpPr>
            <p:nvPr>
              <p:custDataLst>
                <p:tags r:id="rId24"/>
              </p:custDataLst>
            </p:nvPr>
          </p:nvSpPr>
          <p:spPr bwMode="auto">
            <a:xfrm>
              <a:off x="7461776" y="2250428"/>
              <a:ext cx="601581" cy="404115"/>
            </a:xfrm>
            <a:custGeom>
              <a:avLst/>
              <a:gdLst/>
              <a:ahLst/>
              <a:cxnLst>
                <a:cxn ang="0">
                  <a:pos x="36" y="236"/>
                </a:cxn>
                <a:cxn ang="0">
                  <a:pos x="48" y="352"/>
                </a:cxn>
                <a:cxn ang="0">
                  <a:pos x="452" y="276"/>
                </a:cxn>
                <a:cxn ang="0">
                  <a:pos x="452" y="276"/>
                </a:cxn>
                <a:cxn ang="0">
                  <a:pos x="452" y="272"/>
                </a:cxn>
                <a:cxn ang="0">
                  <a:pos x="452" y="272"/>
                </a:cxn>
                <a:cxn ang="0">
                  <a:pos x="454" y="268"/>
                </a:cxn>
                <a:cxn ang="0">
                  <a:pos x="456" y="262"/>
                </a:cxn>
                <a:cxn ang="0">
                  <a:pos x="458" y="260"/>
                </a:cxn>
                <a:cxn ang="0">
                  <a:pos x="462" y="256"/>
                </a:cxn>
                <a:cxn ang="0">
                  <a:pos x="474" y="252"/>
                </a:cxn>
                <a:cxn ang="0">
                  <a:pos x="486" y="252"/>
                </a:cxn>
                <a:cxn ang="0">
                  <a:pos x="486" y="252"/>
                </a:cxn>
                <a:cxn ang="0">
                  <a:pos x="488" y="246"/>
                </a:cxn>
                <a:cxn ang="0">
                  <a:pos x="524" y="208"/>
                </a:cxn>
                <a:cxn ang="0">
                  <a:pos x="478" y="152"/>
                </a:cxn>
                <a:cxn ang="0">
                  <a:pos x="486" y="132"/>
                </a:cxn>
                <a:cxn ang="0">
                  <a:pos x="476" y="112"/>
                </a:cxn>
                <a:cxn ang="0">
                  <a:pos x="486" y="90"/>
                </a:cxn>
                <a:cxn ang="0">
                  <a:pos x="502" y="58"/>
                </a:cxn>
                <a:cxn ang="0">
                  <a:pos x="500" y="56"/>
                </a:cxn>
                <a:cxn ang="0">
                  <a:pos x="474" y="62"/>
                </a:cxn>
                <a:cxn ang="0">
                  <a:pos x="462" y="40"/>
                </a:cxn>
                <a:cxn ang="0">
                  <a:pos x="458" y="16"/>
                </a:cxn>
                <a:cxn ang="0">
                  <a:pos x="426" y="0"/>
                </a:cxn>
                <a:cxn ang="0">
                  <a:pos x="60" y="80"/>
                </a:cxn>
                <a:cxn ang="0">
                  <a:pos x="56" y="48"/>
                </a:cxn>
                <a:cxn ang="0">
                  <a:pos x="56" y="48"/>
                </a:cxn>
                <a:cxn ang="0">
                  <a:pos x="28" y="70"/>
                </a:cxn>
                <a:cxn ang="0">
                  <a:pos x="0" y="90"/>
                </a:cxn>
                <a:cxn ang="0">
                  <a:pos x="18" y="224"/>
                </a:cxn>
                <a:cxn ang="0">
                  <a:pos x="36" y="236"/>
                </a:cxn>
              </a:cxnLst>
              <a:rect l="0" t="0" r="r" b="b"/>
              <a:pathLst>
                <a:path w="524" h="352">
                  <a:moveTo>
                    <a:pt x="36" y="236"/>
                  </a:moveTo>
                  <a:lnTo>
                    <a:pt x="48" y="352"/>
                  </a:lnTo>
                  <a:lnTo>
                    <a:pt x="452" y="276"/>
                  </a:lnTo>
                  <a:lnTo>
                    <a:pt x="452" y="276"/>
                  </a:lnTo>
                  <a:lnTo>
                    <a:pt x="452" y="272"/>
                  </a:lnTo>
                  <a:lnTo>
                    <a:pt x="452" y="272"/>
                  </a:lnTo>
                  <a:lnTo>
                    <a:pt x="454" y="268"/>
                  </a:lnTo>
                  <a:lnTo>
                    <a:pt x="456" y="262"/>
                  </a:lnTo>
                  <a:lnTo>
                    <a:pt x="458" y="260"/>
                  </a:lnTo>
                  <a:lnTo>
                    <a:pt x="462" y="256"/>
                  </a:lnTo>
                  <a:lnTo>
                    <a:pt x="474" y="252"/>
                  </a:lnTo>
                  <a:lnTo>
                    <a:pt x="486" y="252"/>
                  </a:lnTo>
                  <a:lnTo>
                    <a:pt x="486" y="252"/>
                  </a:lnTo>
                  <a:lnTo>
                    <a:pt x="488" y="246"/>
                  </a:lnTo>
                  <a:lnTo>
                    <a:pt x="524" y="208"/>
                  </a:lnTo>
                  <a:lnTo>
                    <a:pt x="478" y="152"/>
                  </a:lnTo>
                  <a:lnTo>
                    <a:pt x="486" y="132"/>
                  </a:lnTo>
                  <a:lnTo>
                    <a:pt x="476" y="112"/>
                  </a:lnTo>
                  <a:lnTo>
                    <a:pt x="486" y="90"/>
                  </a:lnTo>
                  <a:lnTo>
                    <a:pt x="502" y="58"/>
                  </a:lnTo>
                  <a:lnTo>
                    <a:pt x="500" y="56"/>
                  </a:lnTo>
                  <a:lnTo>
                    <a:pt x="474" y="62"/>
                  </a:lnTo>
                  <a:lnTo>
                    <a:pt x="462" y="40"/>
                  </a:lnTo>
                  <a:lnTo>
                    <a:pt x="458" y="16"/>
                  </a:lnTo>
                  <a:lnTo>
                    <a:pt x="426" y="0"/>
                  </a:lnTo>
                  <a:lnTo>
                    <a:pt x="60" y="80"/>
                  </a:lnTo>
                  <a:lnTo>
                    <a:pt x="56" y="48"/>
                  </a:lnTo>
                  <a:lnTo>
                    <a:pt x="56" y="48"/>
                  </a:lnTo>
                  <a:lnTo>
                    <a:pt x="28" y="70"/>
                  </a:lnTo>
                  <a:lnTo>
                    <a:pt x="0" y="90"/>
                  </a:lnTo>
                  <a:lnTo>
                    <a:pt x="18" y="224"/>
                  </a:lnTo>
                  <a:lnTo>
                    <a:pt x="36" y="236"/>
                  </a:lnTo>
                  <a:close/>
                </a:path>
              </a:pathLst>
            </a:custGeom>
            <a:solidFill>
              <a:schemeClr val="accent6">
                <a:lumMod val="40000"/>
                <a:lumOff val="6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7" name="Freeform 27">
              <a:extLst>
                <a:ext uri="{FF2B5EF4-FFF2-40B4-BE49-F238E27FC236}">
                  <a16:creationId xmlns:a16="http://schemas.microsoft.com/office/drawing/2014/main" id="{B6A5BE1C-4009-B197-7CC7-ED70760F9D73}"/>
                </a:ext>
              </a:extLst>
            </p:cNvPr>
            <p:cNvSpPr>
              <a:spLocks/>
            </p:cNvSpPr>
            <p:nvPr>
              <p:custDataLst>
                <p:tags r:id="rId25"/>
              </p:custDataLst>
            </p:nvPr>
          </p:nvSpPr>
          <p:spPr bwMode="auto">
            <a:xfrm>
              <a:off x="7615615" y="2567291"/>
              <a:ext cx="482183" cy="344416"/>
            </a:xfrm>
            <a:custGeom>
              <a:avLst/>
              <a:gdLst/>
              <a:ahLst/>
              <a:cxnLst>
                <a:cxn ang="0">
                  <a:pos x="416" y="138"/>
                </a:cxn>
                <a:cxn ang="0">
                  <a:pos x="416" y="138"/>
                </a:cxn>
                <a:cxn ang="0">
                  <a:pos x="420" y="128"/>
                </a:cxn>
                <a:cxn ang="0">
                  <a:pos x="356" y="136"/>
                </a:cxn>
                <a:cxn ang="0">
                  <a:pos x="356" y="136"/>
                </a:cxn>
                <a:cxn ang="0">
                  <a:pos x="338" y="80"/>
                </a:cxn>
                <a:cxn ang="0">
                  <a:pos x="326" y="36"/>
                </a:cxn>
                <a:cxn ang="0">
                  <a:pos x="322" y="16"/>
                </a:cxn>
                <a:cxn ang="0">
                  <a:pos x="318" y="0"/>
                </a:cxn>
                <a:cxn ang="0">
                  <a:pos x="0" y="60"/>
                </a:cxn>
                <a:cxn ang="0">
                  <a:pos x="6" y="122"/>
                </a:cxn>
                <a:cxn ang="0">
                  <a:pos x="34" y="88"/>
                </a:cxn>
                <a:cxn ang="0">
                  <a:pos x="52" y="78"/>
                </a:cxn>
                <a:cxn ang="0">
                  <a:pos x="60" y="64"/>
                </a:cxn>
                <a:cxn ang="0">
                  <a:pos x="84" y="64"/>
                </a:cxn>
                <a:cxn ang="0">
                  <a:pos x="84" y="64"/>
                </a:cxn>
                <a:cxn ang="0">
                  <a:pos x="88" y="62"/>
                </a:cxn>
                <a:cxn ang="0">
                  <a:pos x="96" y="56"/>
                </a:cxn>
                <a:cxn ang="0">
                  <a:pos x="100" y="54"/>
                </a:cxn>
                <a:cxn ang="0">
                  <a:pos x="108" y="52"/>
                </a:cxn>
                <a:cxn ang="0">
                  <a:pos x="116" y="52"/>
                </a:cxn>
                <a:cxn ang="0">
                  <a:pos x="126" y="52"/>
                </a:cxn>
                <a:cxn ang="0">
                  <a:pos x="126" y="52"/>
                </a:cxn>
                <a:cxn ang="0">
                  <a:pos x="142" y="56"/>
                </a:cxn>
                <a:cxn ang="0">
                  <a:pos x="152" y="60"/>
                </a:cxn>
                <a:cxn ang="0">
                  <a:pos x="158" y="64"/>
                </a:cxn>
                <a:cxn ang="0">
                  <a:pos x="156" y="76"/>
                </a:cxn>
                <a:cxn ang="0">
                  <a:pos x="184" y="82"/>
                </a:cxn>
                <a:cxn ang="0">
                  <a:pos x="190" y="104"/>
                </a:cxn>
                <a:cxn ang="0">
                  <a:pos x="222" y="104"/>
                </a:cxn>
                <a:cxn ang="0">
                  <a:pos x="230" y="116"/>
                </a:cxn>
                <a:cxn ang="0">
                  <a:pos x="226" y="158"/>
                </a:cxn>
                <a:cxn ang="0">
                  <a:pos x="226" y="178"/>
                </a:cxn>
                <a:cxn ang="0">
                  <a:pos x="310" y="198"/>
                </a:cxn>
                <a:cxn ang="0">
                  <a:pos x="324" y="226"/>
                </a:cxn>
                <a:cxn ang="0">
                  <a:pos x="320" y="252"/>
                </a:cxn>
                <a:cxn ang="0">
                  <a:pos x="386" y="300"/>
                </a:cxn>
                <a:cxn ang="0">
                  <a:pos x="386" y="300"/>
                </a:cxn>
                <a:cxn ang="0">
                  <a:pos x="386" y="300"/>
                </a:cxn>
                <a:cxn ang="0">
                  <a:pos x="386" y="300"/>
                </a:cxn>
                <a:cxn ang="0">
                  <a:pos x="390" y="260"/>
                </a:cxn>
                <a:cxn ang="0">
                  <a:pos x="396" y="218"/>
                </a:cxn>
                <a:cxn ang="0">
                  <a:pos x="406" y="178"/>
                </a:cxn>
                <a:cxn ang="0">
                  <a:pos x="416" y="138"/>
                </a:cxn>
                <a:cxn ang="0">
                  <a:pos x="416" y="138"/>
                </a:cxn>
              </a:cxnLst>
              <a:rect l="0" t="0" r="r" b="b"/>
              <a:pathLst>
                <a:path w="420" h="300">
                  <a:moveTo>
                    <a:pt x="416" y="138"/>
                  </a:moveTo>
                  <a:lnTo>
                    <a:pt x="416" y="138"/>
                  </a:lnTo>
                  <a:lnTo>
                    <a:pt x="420" y="128"/>
                  </a:lnTo>
                  <a:lnTo>
                    <a:pt x="356" y="136"/>
                  </a:lnTo>
                  <a:lnTo>
                    <a:pt x="356" y="136"/>
                  </a:lnTo>
                  <a:lnTo>
                    <a:pt x="338" y="80"/>
                  </a:lnTo>
                  <a:lnTo>
                    <a:pt x="326" y="36"/>
                  </a:lnTo>
                  <a:lnTo>
                    <a:pt x="322" y="16"/>
                  </a:lnTo>
                  <a:lnTo>
                    <a:pt x="318" y="0"/>
                  </a:lnTo>
                  <a:lnTo>
                    <a:pt x="0" y="60"/>
                  </a:lnTo>
                  <a:lnTo>
                    <a:pt x="6" y="122"/>
                  </a:lnTo>
                  <a:lnTo>
                    <a:pt x="34" y="88"/>
                  </a:lnTo>
                  <a:lnTo>
                    <a:pt x="52" y="78"/>
                  </a:lnTo>
                  <a:lnTo>
                    <a:pt x="60" y="64"/>
                  </a:lnTo>
                  <a:lnTo>
                    <a:pt x="84" y="64"/>
                  </a:lnTo>
                  <a:lnTo>
                    <a:pt x="84" y="64"/>
                  </a:lnTo>
                  <a:lnTo>
                    <a:pt x="88" y="62"/>
                  </a:lnTo>
                  <a:lnTo>
                    <a:pt x="96" y="56"/>
                  </a:lnTo>
                  <a:lnTo>
                    <a:pt x="100" y="54"/>
                  </a:lnTo>
                  <a:lnTo>
                    <a:pt x="108" y="52"/>
                  </a:lnTo>
                  <a:lnTo>
                    <a:pt x="116" y="52"/>
                  </a:lnTo>
                  <a:lnTo>
                    <a:pt x="126" y="52"/>
                  </a:lnTo>
                  <a:lnTo>
                    <a:pt x="126" y="52"/>
                  </a:lnTo>
                  <a:lnTo>
                    <a:pt x="142" y="56"/>
                  </a:lnTo>
                  <a:lnTo>
                    <a:pt x="152" y="60"/>
                  </a:lnTo>
                  <a:lnTo>
                    <a:pt x="158" y="64"/>
                  </a:lnTo>
                  <a:lnTo>
                    <a:pt x="156" y="76"/>
                  </a:lnTo>
                  <a:lnTo>
                    <a:pt x="184" y="82"/>
                  </a:lnTo>
                  <a:lnTo>
                    <a:pt x="190" y="104"/>
                  </a:lnTo>
                  <a:lnTo>
                    <a:pt x="222" y="104"/>
                  </a:lnTo>
                  <a:lnTo>
                    <a:pt x="230" y="116"/>
                  </a:lnTo>
                  <a:lnTo>
                    <a:pt x="226" y="158"/>
                  </a:lnTo>
                  <a:lnTo>
                    <a:pt x="226" y="178"/>
                  </a:lnTo>
                  <a:lnTo>
                    <a:pt x="310" y="198"/>
                  </a:lnTo>
                  <a:lnTo>
                    <a:pt x="324" y="226"/>
                  </a:lnTo>
                  <a:lnTo>
                    <a:pt x="320" y="252"/>
                  </a:lnTo>
                  <a:lnTo>
                    <a:pt x="386" y="300"/>
                  </a:lnTo>
                  <a:lnTo>
                    <a:pt x="386" y="300"/>
                  </a:lnTo>
                  <a:lnTo>
                    <a:pt x="386" y="300"/>
                  </a:lnTo>
                  <a:lnTo>
                    <a:pt x="386" y="300"/>
                  </a:lnTo>
                  <a:lnTo>
                    <a:pt x="390" y="260"/>
                  </a:lnTo>
                  <a:lnTo>
                    <a:pt x="396" y="218"/>
                  </a:lnTo>
                  <a:lnTo>
                    <a:pt x="406" y="178"/>
                  </a:lnTo>
                  <a:lnTo>
                    <a:pt x="416" y="138"/>
                  </a:lnTo>
                  <a:lnTo>
                    <a:pt x="416" y="138"/>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8" name="Freeform 28">
              <a:extLst>
                <a:ext uri="{FF2B5EF4-FFF2-40B4-BE49-F238E27FC236}">
                  <a16:creationId xmlns:a16="http://schemas.microsoft.com/office/drawing/2014/main" id="{91ECB83E-CD2D-B361-D77A-7923C3951CCE}"/>
                </a:ext>
              </a:extLst>
            </p:cNvPr>
            <p:cNvSpPr>
              <a:spLocks/>
            </p:cNvSpPr>
            <p:nvPr>
              <p:custDataLst>
                <p:tags r:id="rId26"/>
              </p:custDataLst>
            </p:nvPr>
          </p:nvSpPr>
          <p:spPr bwMode="auto">
            <a:xfrm>
              <a:off x="6857899" y="1938157"/>
              <a:ext cx="381154" cy="518921"/>
            </a:xfrm>
            <a:custGeom>
              <a:avLst/>
              <a:gdLst/>
              <a:ahLst/>
              <a:cxnLst>
                <a:cxn ang="0">
                  <a:pos x="288" y="432"/>
                </a:cxn>
                <a:cxn ang="0">
                  <a:pos x="286" y="412"/>
                </a:cxn>
                <a:cxn ang="0">
                  <a:pos x="294" y="390"/>
                </a:cxn>
                <a:cxn ang="0">
                  <a:pos x="312" y="350"/>
                </a:cxn>
                <a:cxn ang="0">
                  <a:pos x="324" y="312"/>
                </a:cxn>
                <a:cxn ang="0">
                  <a:pos x="330" y="272"/>
                </a:cxn>
                <a:cxn ang="0">
                  <a:pos x="330" y="234"/>
                </a:cxn>
                <a:cxn ang="0">
                  <a:pos x="318" y="196"/>
                </a:cxn>
                <a:cxn ang="0">
                  <a:pos x="310" y="176"/>
                </a:cxn>
                <a:cxn ang="0">
                  <a:pos x="304" y="170"/>
                </a:cxn>
                <a:cxn ang="0">
                  <a:pos x="298" y="174"/>
                </a:cxn>
                <a:cxn ang="0">
                  <a:pos x="286" y="182"/>
                </a:cxn>
                <a:cxn ang="0">
                  <a:pos x="250" y="208"/>
                </a:cxn>
                <a:cxn ang="0">
                  <a:pos x="230" y="220"/>
                </a:cxn>
                <a:cxn ang="0">
                  <a:pos x="212" y="220"/>
                </a:cxn>
                <a:cxn ang="0">
                  <a:pos x="208" y="218"/>
                </a:cxn>
                <a:cxn ang="0">
                  <a:pos x="206" y="210"/>
                </a:cxn>
                <a:cxn ang="0">
                  <a:pos x="218" y="186"/>
                </a:cxn>
                <a:cxn ang="0">
                  <a:pos x="228" y="160"/>
                </a:cxn>
                <a:cxn ang="0">
                  <a:pos x="238" y="124"/>
                </a:cxn>
                <a:cxn ang="0">
                  <a:pos x="240" y="88"/>
                </a:cxn>
                <a:cxn ang="0">
                  <a:pos x="232" y="54"/>
                </a:cxn>
                <a:cxn ang="0">
                  <a:pos x="210" y="26"/>
                </a:cxn>
                <a:cxn ang="0">
                  <a:pos x="198" y="16"/>
                </a:cxn>
                <a:cxn ang="0">
                  <a:pos x="178" y="2"/>
                </a:cxn>
                <a:cxn ang="0">
                  <a:pos x="160" y="0"/>
                </a:cxn>
                <a:cxn ang="0">
                  <a:pos x="142" y="2"/>
                </a:cxn>
                <a:cxn ang="0">
                  <a:pos x="120" y="18"/>
                </a:cxn>
                <a:cxn ang="0">
                  <a:pos x="88" y="46"/>
                </a:cxn>
                <a:cxn ang="0">
                  <a:pos x="72" y="60"/>
                </a:cxn>
                <a:cxn ang="0">
                  <a:pos x="46" y="72"/>
                </a:cxn>
                <a:cxn ang="0">
                  <a:pos x="28" y="82"/>
                </a:cxn>
                <a:cxn ang="0">
                  <a:pos x="24" y="88"/>
                </a:cxn>
                <a:cxn ang="0">
                  <a:pos x="12" y="116"/>
                </a:cxn>
                <a:cxn ang="0">
                  <a:pos x="6" y="146"/>
                </a:cxn>
                <a:cxn ang="0">
                  <a:pos x="2" y="210"/>
                </a:cxn>
                <a:cxn ang="0">
                  <a:pos x="4" y="220"/>
                </a:cxn>
                <a:cxn ang="0">
                  <a:pos x="14" y="248"/>
                </a:cxn>
                <a:cxn ang="0">
                  <a:pos x="28" y="276"/>
                </a:cxn>
                <a:cxn ang="0">
                  <a:pos x="32" y="286"/>
                </a:cxn>
                <a:cxn ang="0">
                  <a:pos x="34" y="322"/>
                </a:cxn>
                <a:cxn ang="0">
                  <a:pos x="32" y="360"/>
                </a:cxn>
                <a:cxn ang="0">
                  <a:pos x="22" y="406"/>
                </a:cxn>
                <a:cxn ang="0">
                  <a:pos x="6" y="440"/>
                </a:cxn>
                <a:cxn ang="0">
                  <a:pos x="176" y="452"/>
                </a:cxn>
              </a:cxnLst>
              <a:rect l="0" t="0" r="r" b="b"/>
              <a:pathLst>
                <a:path w="332" h="452">
                  <a:moveTo>
                    <a:pt x="288" y="432"/>
                  </a:moveTo>
                  <a:lnTo>
                    <a:pt x="288" y="432"/>
                  </a:lnTo>
                  <a:lnTo>
                    <a:pt x="286" y="422"/>
                  </a:lnTo>
                  <a:lnTo>
                    <a:pt x="286" y="412"/>
                  </a:lnTo>
                  <a:lnTo>
                    <a:pt x="290" y="402"/>
                  </a:lnTo>
                  <a:lnTo>
                    <a:pt x="294" y="390"/>
                  </a:lnTo>
                  <a:lnTo>
                    <a:pt x="304" y="368"/>
                  </a:lnTo>
                  <a:lnTo>
                    <a:pt x="312" y="350"/>
                  </a:lnTo>
                  <a:lnTo>
                    <a:pt x="312" y="350"/>
                  </a:lnTo>
                  <a:lnTo>
                    <a:pt x="324" y="312"/>
                  </a:lnTo>
                  <a:lnTo>
                    <a:pt x="328" y="292"/>
                  </a:lnTo>
                  <a:lnTo>
                    <a:pt x="330" y="272"/>
                  </a:lnTo>
                  <a:lnTo>
                    <a:pt x="332" y="254"/>
                  </a:lnTo>
                  <a:lnTo>
                    <a:pt x="330" y="234"/>
                  </a:lnTo>
                  <a:lnTo>
                    <a:pt x="326" y="214"/>
                  </a:lnTo>
                  <a:lnTo>
                    <a:pt x="318" y="196"/>
                  </a:lnTo>
                  <a:lnTo>
                    <a:pt x="318" y="196"/>
                  </a:lnTo>
                  <a:lnTo>
                    <a:pt x="310" y="176"/>
                  </a:lnTo>
                  <a:lnTo>
                    <a:pt x="306" y="172"/>
                  </a:lnTo>
                  <a:lnTo>
                    <a:pt x="304" y="170"/>
                  </a:lnTo>
                  <a:lnTo>
                    <a:pt x="302" y="172"/>
                  </a:lnTo>
                  <a:lnTo>
                    <a:pt x="298" y="174"/>
                  </a:lnTo>
                  <a:lnTo>
                    <a:pt x="286" y="182"/>
                  </a:lnTo>
                  <a:lnTo>
                    <a:pt x="286" y="182"/>
                  </a:lnTo>
                  <a:lnTo>
                    <a:pt x="270" y="192"/>
                  </a:lnTo>
                  <a:lnTo>
                    <a:pt x="250" y="208"/>
                  </a:lnTo>
                  <a:lnTo>
                    <a:pt x="240" y="216"/>
                  </a:lnTo>
                  <a:lnTo>
                    <a:pt x="230" y="220"/>
                  </a:lnTo>
                  <a:lnTo>
                    <a:pt x="220" y="222"/>
                  </a:lnTo>
                  <a:lnTo>
                    <a:pt x="212" y="220"/>
                  </a:lnTo>
                  <a:lnTo>
                    <a:pt x="212" y="220"/>
                  </a:lnTo>
                  <a:lnTo>
                    <a:pt x="208" y="218"/>
                  </a:lnTo>
                  <a:lnTo>
                    <a:pt x="206" y="214"/>
                  </a:lnTo>
                  <a:lnTo>
                    <a:pt x="206" y="210"/>
                  </a:lnTo>
                  <a:lnTo>
                    <a:pt x="210" y="204"/>
                  </a:lnTo>
                  <a:lnTo>
                    <a:pt x="218" y="186"/>
                  </a:lnTo>
                  <a:lnTo>
                    <a:pt x="228" y="160"/>
                  </a:lnTo>
                  <a:lnTo>
                    <a:pt x="228" y="160"/>
                  </a:lnTo>
                  <a:lnTo>
                    <a:pt x="234" y="142"/>
                  </a:lnTo>
                  <a:lnTo>
                    <a:pt x="238" y="124"/>
                  </a:lnTo>
                  <a:lnTo>
                    <a:pt x="240" y="106"/>
                  </a:lnTo>
                  <a:lnTo>
                    <a:pt x="240" y="88"/>
                  </a:lnTo>
                  <a:lnTo>
                    <a:pt x="236" y="72"/>
                  </a:lnTo>
                  <a:lnTo>
                    <a:pt x="232" y="54"/>
                  </a:lnTo>
                  <a:lnTo>
                    <a:pt x="222" y="40"/>
                  </a:lnTo>
                  <a:lnTo>
                    <a:pt x="210" y="26"/>
                  </a:lnTo>
                  <a:lnTo>
                    <a:pt x="210" y="26"/>
                  </a:lnTo>
                  <a:lnTo>
                    <a:pt x="198" y="16"/>
                  </a:lnTo>
                  <a:lnTo>
                    <a:pt x="188" y="8"/>
                  </a:lnTo>
                  <a:lnTo>
                    <a:pt x="178" y="2"/>
                  </a:lnTo>
                  <a:lnTo>
                    <a:pt x="168" y="0"/>
                  </a:lnTo>
                  <a:lnTo>
                    <a:pt x="160" y="0"/>
                  </a:lnTo>
                  <a:lnTo>
                    <a:pt x="150" y="0"/>
                  </a:lnTo>
                  <a:lnTo>
                    <a:pt x="142" y="2"/>
                  </a:lnTo>
                  <a:lnTo>
                    <a:pt x="134" y="6"/>
                  </a:lnTo>
                  <a:lnTo>
                    <a:pt x="120" y="18"/>
                  </a:lnTo>
                  <a:lnTo>
                    <a:pt x="104" y="30"/>
                  </a:lnTo>
                  <a:lnTo>
                    <a:pt x="88" y="46"/>
                  </a:lnTo>
                  <a:lnTo>
                    <a:pt x="72" y="60"/>
                  </a:lnTo>
                  <a:lnTo>
                    <a:pt x="72" y="60"/>
                  </a:lnTo>
                  <a:lnTo>
                    <a:pt x="60" y="66"/>
                  </a:lnTo>
                  <a:lnTo>
                    <a:pt x="46" y="72"/>
                  </a:lnTo>
                  <a:lnTo>
                    <a:pt x="34" y="78"/>
                  </a:lnTo>
                  <a:lnTo>
                    <a:pt x="28" y="82"/>
                  </a:lnTo>
                  <a:lnTo>
                    <a:pt x="24" y="88"/>
                  </a:lnTo>
                  <a:lnTo>
                    <a:pt x="24" y="88"/>
                  </a:lnTo>
                  <a:lnTo>
                    <a:pt x="16" y="102"/>
                  </a:lnTo>
                  <a:lnTo>
                    <a:pt x="12" y="116"/>
                  </a:lnTo>
                  <a:lnTo>
                    <a:pt x="8" y="130"/>
                  </a:lnTo>
                  <a:lnTo>
                    <a:pt x="6" y="146"/>
                  </a:lnTo>
                  <a:lnTo>
                    <a:pt x="2" y="176"/>
                  </a:lnTo>
                  <a:lnTo>
                    <a:pt x="2" y="210"/>
                  </a:lnTo>
                  <a:lnTo>
                    <a:pt x="2" y="210"/>
                  </a:lnTo>
                  <a:lnTo>
                    <a:pt x="4" y="220"/>
                  </a:lnTo>
                  <a:lnTo>
                    <a:pt x="6" y="230"/>
                  </a:lnTo>
                  <a:lnTo>
                    <a:pt x="14" y="248"/>
                  </a:lnTo>
                  <a:lnTo>
                    <a:pt x="24" y="266"/>
                  </a:lnTo>
                  <a:lnTo>
                    <a:pt x="28" y="276"/>
                  </a:lnTo>
                  <a:lnTo>
                    <a:pt x="32" y="286"/>
                  </a:lnTo>
                  <a:lnTo>
                    <a:pt x="32" y="286"/>
                  </a:lnTo>
                  <a:lnTo>
                    <a:pt x="34" y="304"/>
                  </a:lnTo>
                  <a:lnTo>
                    <a:pt x="34" y="322"/>
                  </a:lnTo>
                  <a:lnTo>
                    <a:pt x="32" y="360"/>
                  </a:lnTo>
                  <a:lnTo>
                    <a:pt x="32" y="360"/>
                  </a:lnTo>
                  <a:lnTo>
                    <a:pt x="28" y="382"/>
                  </a:lnTo>
                  <a:lnTo>
                    <a:pt x="22" y="406"/>
                  </a:lnTo>
                  <a:lnTo>
                    <a:pt x="12" y="428"/>
                  </a:lnTo>
                  <a:lnTo>
                    <a:pt x="6" y="440"/>
                  </a:lnTo>
                  <a:lnTo>
                    <a:pt x="0" y="448"/>
                  </a:lnTo>
                  <a:lnTo>
                    <a:pt x="176" y="452"/>
                  </a:lnTo>
                  <a:lnTo>
                    <a:pt x="288" y="432"/>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69" name="Freeform 29">
              <a:extLst>
                <a:ext uri="{FF2B5EF4-FFF2-40B4-BE49-F238E27FC236}">
                  <a16:creationId xmlns:a16="http://schemas.microsoft.com/office/drawing/2014/main" id="{9AF2CA9B-4E3E-D19E-8120-AC87A84AB1DA}"/>
                </a:ext>
              </a:extLst>
            </p:cNvPr>
            <p:cNvSpPr>
              <a:spLocks/>
            </p:cNvSpPr>
            <p:nvPr>
              <p:custDataLst>
                <p:tags r:id="rId27"/>
              </p:custDataLst>
            </p:nvPr>
          </p:nvSpPr>
          <p:spPr bwMode="auto">
            <a:xfrm>
              <a:off x="6485929" y="1736099"/>
              <a:ext cx="544178" cy="298494"/>
            </a:xfrm>
            <a:custGeom>
              <a:avLst/>
              <a:gdLst/>
              <a:ahLst/>
              <a:cxnLst>
                <a:cxn ang="0">
                  <a:pos x="130" y="166"/>
                </a:cxn>
                <a:cxn ang="0">
                  <a:pos x="158" y="156"/>
                </a:cxn>
                <a:cxn ang="0">
                  <a:pos x="166" y="158"/>
                </a:cxn>
                <a:cxn ang="0">
                  <a:pos x="176" y="172"/>
                </a:cxn>
                <a:cxn ang="0">
                  <a:pos x="202" y="188"/>
                </a:cxn>
                <a:cxn ang="0">
                  <a:pos x="222" y="234"/>
                </a:cxn>
                <a:cxn ang="0">
                  <a:pos x="236" y="260"/>
                </a:cxn>
                <a:cxn ang="0">
                  <a:pos x="244" y="218"/>
                </a:cxn>
                <a:cxn ang="0">
                  <a:pos x="246" y="206"/>
                </a:cxn>
                <a:cxn ang="0">
                  <a:pos x="256" y="194"/>
                </a:cxn>
                <a:cxn ang="0">
                  <a:pos x="278" y="188"/>
                </a:cxn>
                <a:cxn ang="0">
                  <a:pos x="296" y="180"/>
                </a:cxn>
                <a:cxn ang="0">
                  <a:pos x="308" y="174"/>
                </a:cxn>
                <a:cxn ang="0">
                  <a:pos x="338" y="150"/>
                </a:cxn>
                <a:cxn ang="0">
                  <a:pos x="358" y="136"/>
                </a:cxn>
                <a:cxn ang="0">
                  <a:pos x="384" y="132"/>
                </a:cxn>
                <a:cxn ang="0">
                  <a:pos x="400" y="134"/>
                </a:cxn>
                <a:cxn ang="0">
                  <a:pos x="426" y="142"/>
                </a:cxn>
                <a:cxn ang="0">
                  <a:pos x="442" y="140"/>
                </a:cxn>
                <a:cxn ang="0">
                  <a:pos x="456" y="134"/>
                </a:cxn>
                <a:cxn ang="0">
                  <a:pos x="472" y="122"/>
                </a:cxn>
                <a:cxn ang="0">
                  <a:pos x="472" y="108"/>
                </a:cxn>
                <a:cxn ang="0">
                  <a:pos x="460" y="96"/>
                </a:cxn>
                <a:cxn ang="0">
                  <a:pos x="430" y="78"/>
                </a:cxn>
                <a:cxn ang="0">
                  <a:pos x="382" y="64"/>
                </a:cxn>
                <a:cxn ang="0">
                  <a:pos x="366" y="62"/>
                </a:cxn>
                <a:cxn ang="0">
                  <a:pos x="336" y="68"/>
                </a:cxn>
                <a:cxn ang="0">
                  <a:pos x="280" y="86"/>
                </a:cxn>
                <a:cxn ang="0">
                  <a:pos x="250" y="90"/>
                </a:cxn>
                <a:cxn ang="0">
                  <a:pos x="234" y="88"/>
                </a:cxn>
                <a:cxn ang="0">
                  <a:pos x="196" y="76"/>
                </a:cxn>
                <a:cxn ang="0">
                  <a:pos x="182" y="68"/>
                </a:cxn>
                <a:cxn ang="0">
                  <a:pos x="178" y="62"/>
                </a:cxn>
                <a:cxn ang="0">
                  <a:pos x="172" y="36"/>
                </a:cxn>
                <a:cxn ang="0">
                  <a:pos x="170" y="20"/>
                </a:cxn>
                <a:cxn ang="0">
                  <a:pos x="162" y="6"/>
                </a:cxn>
                <a:cxn ang="0">
                  <a:pos x="152" y="2"/>
                </a:cxn>
                <a:cxn ang="0">
                  <a:pos x="130" y="2"/>
                </a:cxn>
                <a:cxn ang="0">
                  <a:pos x="100" y="20"/>
                </a:cxn>
                <a:cxn ang="0">
                  <a:pos x="84" y="34"/>
                </a:cxn>
                <a:cxn ang="0">
                  <a:pos x="22" y="82"/>
                </a:cxn>
                <a:cxn ang="0">
                  <a:pos x="0" y="90"/>
                </a:cxn>
                <a:cxn ang="0">
                  <a:pos x="130" y="166"/>
                </a:cxn>
              </a:cxnLst>
              <a:rect l="0" t="0" r="r" b="b"/>
              <a:pathLst>
                <a:path w="474" h="260">
                  <a:moveTo>
                    <a:pt x="130" y="166"/>
                  </a:moveTo>
                  <a:lnTo>
                    <a:pt x="130" y="166"/>
                  </a:lnTo>
                  <a:lnTo>
                    <a:pt x="146" y="158"/>
                  </a:lnTo>
                  <a:lnTo>
                    <a:pt x="158" y="156"/>
                  </a:lnTo>
                  <a:lnTo>
                    <a:pt x="162" y="156"/>
                  </a:lnTo>
                  <a:lnTo>
                    <a:pt x="166" y="158"/>
                  </a:lnTo>
                  <a:lnTo>
                    <a:pt x="166" y="158"/>
                  </a:lnTo>
                  <a:lnTo>
                    <a:pt x="176" y="172"/>
                  </a:lnTo>
                  <a:lnTo>
                    <a:pt x="180" y="176"/>
                  </a:lnTo>
                  <a:lnTo>
                    <a:pt x="202" y="188"/>
                  </a:lnTo>
                  <a:lnTo>
                    <a:pt x="194" y="226"/>
                  </a:lnTo>
                  <a:lnTo>
                    <a:pt x="222" y="234"/>
                  </a:lnTo>
                  <a:lnTo>
                    <a:pt x="222" y="252"/>
                  </a:lnTo>
                  <a:lnTo>
                    <a:pt x="236" y="260"/>
                  </a:lnTo>
                  <a:lnTo>
                    <a:pt x="236" y="260"/>
                  </a:lnTo>
                  <a:lnTo>
                    <a:pt x="244" y="218"/>
                  </a:lnTo>
                  <a:lnTo>
                    <a:pt x="244" y="218"/>
                  </a:lnTo>
                  <a:lnTo>
                    <a:pt x="246" y="206"/>
                  </a:lnTo>
                  <a:lnTo>
                    <a:pt x="250" y="200"/>
                  </a:lnTo>
                  <a:lnTo>
                    <a:pt x="256" y="194"/>
                  </a:lnTo>
                  <a:lnTo>
                    <a:pt x="262" y="192"/>
                  </a:lnTo>
                  <a:lnTo>
                    <a:pt x="278" y="188"/>
                  </a:lnTo>
                  <a:lnTo>
                    <a:pt x="286" y="184"/>
                  </a:lnTo>
                  <a:lnTo>
                    <a:pt x="296" y="180"/>
                  </a:lnTo>
                  <a:lnTo>
                    <a:pt x="296" y="180"/>
                  </a:lnTo>
                  <a:lnTo>
                    <a:pt x="308" y="174"/>
                  </a:lnTo>
                  <a:lnTo>
                    <a:pt x="318" y="166"/>
                  </a:lnTo>
                  <a:lnTo>
                    <a:pt x="338" y="150"/>
                  </a:lnTo>
                  <a:lnTo>
                    <a:pt x="348" y="142"/>
                  </a:lnTo>
                  <a:lnTo>
                    <a:pt x="358" y="136"/>
                  </a:lnTo>
                  <a:lnTo>
                    <a:pt x="372" y="132"/>
                  </a:lnTo>
                  <a:lnTo>
                    <a:pt x="384" y="132"/>
                  </a:lnTo>
                  <a:lnTo>
                    <a:pt x="384" y="132"/>
                  </a:lnTo>
                  <a:lnTo>
                    <a:pt x="400" y="134"/>
                  </a:lnTo>
                  <a:lnTo>
                    <a:pt x="414" y="138"/>
                  </a:lnTo>
                  <a:lnTo>
                    <a:pt x="426" y="142"/>
                  </a:lnTo>
                  <a:lnTo>
                    <a:pt x="434" y="142"/>
                  </a:lnTo>
                  <a:lnTo>
                    <a:pt x="442" y="140"/>
                  </a:lnTo>
                  <a:lnTo>
                    <a:pt x="442" y="140"/>
                  </a:lnTo>
                  <a:lnTo>
                    <a:pt x="456" y="134"/>
                  </a:lnTo>
                  <a:lnTo>
                    <a:pt x="466" y="128"/>
                  </a:lnTo>
                  <a:lnTo>
                    <a:pt x="472" y="122"/>
                  </a:lnTo>
                  <a:lnTo>
                    <a:pt x="474" y="116"/>
                  </a:lnTo>
                  <a:lnTo>
                    <a:pt x="472" y="108"/>
                  </a:lnTo>
                  <a:lnTo>
                    <a:pt x="466" y="102"/>
                  </a:lnTo>
                  <a:lnTo>
                    <a:pt x="460" y="96"/>
                  </a:lnTo>
                  <a:lnTo>
                    <a:pt x="452" y="90"/>
                  </a:lnTo>
                  <a:lnTo>
                    <a:pt x="430" y="78"/>
                  </a:lnTo>
                  <a:lnTo>
                    <a:pt x="406" y="70"/>
                  </a:lnTo>
                  <a:lnTo>
                    <a:pt x="382" y="64"/>
                  </a:lnTo>
                  <a:lnTo>
                    <a:pt x="366" y="62"/>
                  </a:lnTo>
                  <a:lnTo>
                    <a:pt x="366" y="62"/>
                  </a:lnTo>
                  <a:lnTo>
                    <a:pt x="350" y="64"/>
                  </a:lnTo>
                  <a:lnTo>
                    <a:pt x="336" y="68"/>
                  </a:lnTo>
                  <a:lnTo>
                    <a:pt x="308" y="78"/>
                  </a:lnTo>
                  <a:lnTo>
                    <a:pt x="280" y="86"/>
                  </a:lnTo>
                  <a:lnTo>
                    <a:pt x="264" y="88"/>
                  </a:lnTo>
                  <a:lnTo>
                    <a:pt x="250" y="90"/>
                  </a:lnTo>
                  <a:lnTo>
                    <a:pt x="250" y="90"/>
                  </a:lnTo>
                  <a:lnTo>
                    <a:pt x="234" y="88"/>
                  </a:lnTo>
                  <a:lnTo>
                    <a:pt x="214" y="82"/>
                  </a:lnTo>
                  <a:lnTo>
                    <a:pt x="196" y="76"/>
                  </a:lnTo>
                  <a:lnTo>
                    <a:pt x="188" y="72"/>
                  </a:lnTo>
                  <a:lnTo>
                    <a:pt x="182" y="68"/>
                  </a:lnTo>
                  <a:lnTo>
                    <a:pt x="182" y="68"/>
                  </a:lnTo>
                  <a:lnTo>
                    <a:pt x="178" y="62"/>
                  </a:lnTo>
                  <a:lnTo>
                    <a:pt x="174" y="54"/>
                  </a:lnTo>
                  <a:lnTo>
                    <a:pt x="172" y="36"/>
                  </a:lnTo>
                  <a:lnTo>
                    <a:pt x="172" y="28"/>
                  </a:lnTo>
                  <a:lnTo>
                    <a:pt x="170" y="20"/>
                  </a:lnTo>
                  <a:lnTo>
                    <a:pt x="168" y="12"/>
                  </a:lnTo>
                  <a:lnTo>
                    <a:pt x="162" y="6"/>
                  </a:lnTo>
                  <a:lnTo>
                    <a:pt x="162" y="6"/>
                  </a:lnTo>
                  <a:lnTo>
                    <a:pt x="152" y="2"/>
                  </a:lnTo>
                  <a:lnTo>
                    <a:pt x="142" y="0"/>
                  </a:lnTo>
                  <a:lnTo>
                    <a:pt x="130" y="2"/>
                  </a:lnTo>
                  <a:lnTo>
                    <a:pt x="120" y="8"/>
                  </a:lnTo>
                  <a:lnTo>
                    <a:pt x="100" y="20"/>
                  </a:lnTo>
                  <a:lnTo>
                    <a:pt x="84" y="34"/>
                  </a:lnTo>
                  <a:lnTo>
                    <a:pt x="84" y="34"/>
                  </a:lnTo>
                  <a:lnTo>
                    <a:pt x="42" y="68"/>
                  </a:lnTo>
                  <a:lnTo>
                    <a:pt x="22" y="82"/>
                  </a:lnTo>
                  <a:lnTo>
                    <a:pt x="10" y="86"/>
                  </a:lnTo>
                  <a:lnTo>
                    <a:pt x="0" y="90"/>
                  </a:lnTo>
                  <a:lnTo>
                    <a:pt x="8" y="128"/>
                  </a:lnTo>
                  <a:lnTo>
                    <a:pt x="130" y="166"/>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0" name="Freeform 30">
              <a:extLst>
                <a:ext uri="{FF2B5EF4-FFF2-40B4-BE49-F238E27FC236}">
                  <a16:creationId xmlns:a16="http://schemas.microsoft.com/office/drawing/2014/main" id="{4EE4C557-297E-DB34-D2B7-404E7077EA4A}"/>
                </a:ext>
              </a:extLst>
            </p:cNvPr>
            <p:cNvSpPr>
              <a:spLocks/>
            </p:cNvSpPr>
            <p:nvPr>
              <p:custDataLst>
                <p:tags r:id="rId28"/>
              </p:custDataLst>
            </p:nvPr>
          </p:nvSpPr>
          <p:spPr bwMode="auto">
            <a:xfrm>
              <a:off x="6892340" y="3869185"/>
              <a:ext cx="929925" cy="766900"/>
            </a:xfrm>
            <a:custGeom>
              <a:avLst/>
              <a:gdLst/>
              <a:ahLst/>
              <a:cxnLst>
                <a:cxn ang="0">
                  <a:pos x="800" y="412"/>
                </a:cxn>
                <a:cxn ang="0">
                  <a:pos x="780" y="374"/>
                </a:cxn>
                <a:cxn ang="0">
                  <a:pos x="758" y="338"/>
                </a:cxn>
                <a:cxn ang="0">
                  <a:pos x="730" y="298"/>
                </a:cxn>
                <a:cxn ang="0">
                  <a:pos x="726" y="286"/>
                </a:cxn>
                <a:cxn ang="0">
                  <a:pos x="724" y="266"/>
                </a:cxn>
                <a:cxn ang="0">
                  <a:pos x="718" y="238"/>
                </a:cxn>
                <a:cxn ang="0">
                  <a:pos x="680" y="168"/>
                </a:cxn>
                <a:cxn ang="0">
                  <a:pos x="646" y="106"/>
                </a:cxn>
                <a:cxn ang="0">
                  <a:pos x="600" y="22"/>
                </a:cxn>
                <a:cxn ang="0">
                  <a:pos x="590" y="0"/>
                </a:cxn>
                <a:cxn ang="0">
                  <a:pos x="552" y="20"/>
                </a:cxn>
                <a:cxn ang="0">
                  <a:pos x="532" y="42"/>
                </a:cxn>
                <a:cxn ang="0">
                  <a:pos x="268" y="38"/>
                </a:cxn>
                <a:cxn ang="0">
                  <a:pos x="0" y="38"/>
                </a:cxn>
                <a:cxn ang="0">
                  <a:pos x="18" y="82"/>
                </a:cxn>
                <a:cxn ang="0">
                  <a:pos x="16" y="120"/>
                </a:cxn>
                <a:cxn ang="0">
                  <a:pos x="102" y="100"/>
                </a:cxn>
                <a:cxn ang="0">
                  <a:pos x="128" y="102"/>
                </a:cxn>
                <a:cxn ang="0">
                  <a:pos x="148" y="106"/>
                </a:cxn>
                <a:cxn ang="0">
                  <a:pos x="202" y="132"/>
                </a:cxn>
                <a:cxn ang="0">
                  <a:pos x="234" y="148"/>
                </a:cxn>
                <a:cxn ang="0">
                  <a:pos x="268" y="152"/>
                </a:cxn>
                <a:cxn ang="0">
                  <a:pos x="282" y="150"/>
                </a:cxn>
                <a:cxn ang="0">
                  <a:pos x="324" y="128"/>
                </a:cxn>
                <a:cxn ang="0">
                  <a:pos x="352" y="116"/>
                </a:cxn>
                <a:cxn ang="0">
                  <a:pos x="370" y="114"/>
                </a:cxn>
                <a:cxn ang="0">
                  <a:pos x="376" y="116"/>
                </a:cxn>
                <a:cxn ang="0">
                  <a:pos x="396" y="130"/>
                </a:cxn>
                <a:cxn ang="0">
                  <a:pos x="426" y="164"/>
                </a:cxn>
                <a:cxn ang="0">
                  <a:pos x="442" y="178"/>
                </a:cxn>
                <a:cxn ang="0">
                  <a:pos x="456" y="190"/>
                </a:cxn>
                <a:cxn ang="0">
                  <a:pos x="482" y="216"/>
                </a:cxn>
                <a:cxn ang="0">
                  <a:pos x="492" y="234"/>
                </a:cxn>
                <a:cxn ang="0">
                  <a:pos x="496" y="248"/>
                </a:cxn>
                <a:cxn ang="0">
                  <a:pos x="496" y="282"/>
                </a:cxn>
                <a:cxn ang="0">
                  <a:pos x="494" y="298"/>
                </a:cxn>
                <a:cxn ang="0">
                  <a:pos x="504" y="330"/>
                </a:cxn>
                <a:cxn ang="0">
                  <a:pos x="518" y="362"/>
                </a:cxn>
                <a:cxn ang="0">
                  <a:pos x="536" y="400"/>
                </a:cxn>
                <a:cxn ang="0">
                  <a:pos x="580" y="470"/>
                </a:cxn>
                <a:cxn ang="0">
                  <a:pos x="604" y="504"/>
                </a:cxn>
                <a:cxn ang="0">
                  <a:pos x="642" y="554"/>
                </a:cxn>
                <a:cxn ang="0">
                  <a:pos x="658" y="568"/>
                </a:cxn>
                <a:cxn ang="0">
                  <a:pos x="684" y="602"/>
                </a:cxn>
                <a:cxn ang="0">
                  <a:pos x="712" y="634"/>
                </a:cxn>
                <a:cxn ang="0">
                  <a:pos x="718" y="638"/>
                </a:cxn>
                <a:cxn ang="0">
                  <a:pos x="730" y="640"/>
                </a:cxn>
                <a:cxn ang="0">
                  <a:pos x="746" y="636"/>
                </a:cxn>
                <a:cxn ang="0">
                  <a:pos x="758" y="636"/>
                </a:cxn>
                <a:cxn ang="0">
                  <a:pos x="762" y="638"/>
                </a:cxn>
                <a:cxn ang="0">
                  <a:pos x="764" y="652"/>
                </a:cxn>
                <a:cxn ang="0">
                  <a:pos x="766" y="666"/>
                </a:cxn>
                <a:cxn ang="0">
                  <a:pos x="770" y="668"/>
                </a:cxn>
                <a:cxn ang="0">
                  <a:pos x="780" y="664"/>
                </a:cxn>
                <a:cxn ang="0">
                  <a:pos x="788" y="654"/>
                </a:cxn>
                <a:cxn ang="0">
                  <a:pos x="796" y="632"/>
                </a:cxn>
                <a:cxn ang="0">
                  <a:pos x="800" y="604"/>
                </a:cxn>
                <a:cxn ang="0">
                  <a:pos x="804" y="548"/>
                </a:cxn>
                <a:cxn ang="0">
                  <a:pos x="806" y="518"/>
                </a:cxn>
                <a:cxn ang="0">
                  <a:pos x="810" y="466"/>
                </a:cxn>
                <a:cxn ang="0">
                  <a:pos x="804" y="426"/>
                </a:cxn>
                <a:cxn ang="0">
                  <a:pos x="800" y="412"/>
                </a:cxn>
              </a:cxnLst>
              <a:rect l="0" t="0" r="r" b="b"/>
              <a:pathLst>
                <a:path w="810" h="668">
                  <a:moveTo>
                    <a:pt x="800" y="412"/>
                  </a:moveTo>
                  <a:lnTo>
                    <a:pt x="800" y="412"/>
                  </a:lnTo>
                  <a:lnTo>
                    <a:pt x="792" y="394"/>
                  </a:lnTo>
                  <a:lnTo>
                    <a:pt x="780" y="374"/>
                  </a:lnTo>
                  <a:lnTo>
                    <a:pt x="758" y="338"/>
                  </a:lnTo>
                  <a:lnTo>
                    <a:pt x="758" y="338"/>
                  </a:lnTo>
                  <a:lnTo>
                    <a:pt x="740" y="312"/>
                  </a:lnTo>
                  <a:lnTo>
                    <a:pt x="730" y="298"/>
                  </a:lnTo>
                  <a:lnTo>
                    <a:pt x="728" y="292"/>
                  </a:lnTo>
                  <a:lnTo>
                    <a:pt x="726" y="286"/>
                  </a:lnTo>
                  <a:lnTo>
                    <a:pt x="726" y="286"/>
                  </a:lnTo>
                  <a:lnTo>
                    <a:pt x="724" y="266"/>
                  </a:lnTo>
                  <a:lnTo>
                    <a:pt x="718" y="238"/>
                  </a:lnTo>
                  <a:lnTo>
                    <a:pt x="718" y="238"/>
                  </a:lnTo>
                  <a:lnTo>
                    <a:pt x="706" y="214"/>
                  </a:lnTo>
                  <a:lnTo>
                    <a:pt x="680" y="168"/>
                  </a:lnTo>
                  <a:lnTo>
                    <a:pt x="646" y="106"/>
                  </a:lnTo>
                  <a:lnTo>
                    <a:pt x="646" y="106"/>
                  </a:lnTo>
                  <a:lnTo>
                    <a:pt x="600" y="22"/>
                  </a:lnTo>
                  <a:lnTo>
                    <a:pt x="600" y="22"/>
                  </a:lnTo>
                  <a:lnTo>
                    <a:pt x="594" y="12"/>
                  </a:lnTo>
                  <a:lnTo>
                    <a:pt x="590" y="0"/>
                  </a:lnTo>
                  <a:lnTo>
                    <a:pt x="546" y="2"/>
                  </a:lnTo>
                  <a:lnTo>
                    <a:pt x="552" y="20"/>
                  </a:lnTo>
                  <a:lnTo>
                    <a:pt x="552" y="44"/>
                  </a:lnTo>
                  <a:lnTo>
                    <a:pt x="532" y="42"/>
                  </a:lnTo>
                  <a:lnTo>
                    <a:pt x="530" y="32"/>
                  </a:lnTo>
                  <a:lnTo>
                    <a:pt x="268" y="38"/>
                  </a:lnTo>
                  <a:lnTo>
                    <a:pt x="248" y="10"/>
                  </a:lnTo>
                  <a:lnTo>
                    <a:pt x="0" y="38"/>
                  </a:lnTo>
                  <a:lnTo>
                    <a:pt x="0" y="54"/>
                  </a:lnTo>
                  <a:lnTo>
                    <a:pt x="18" y="82"/>
                  </a:lnTo>
                  <a:lnTo>
                    <a:pt x="16" y="120"/>
                  </a:lnTo>
                  <a:lnTo>
                    <a:pt x="16" y="120"/>
                  </a:lnTo>
                  <a:lnTo>
                    <a:pt x="72" y="106"/>
                  </a:lnTo>
                  <a:lnTo>
                    <a:pt x="102" y="100"/>
                  </a:lnTo>
                  <a:lnTo>
                    <a:pt x="114" y="100"/>
                  </a:lnTo>
                  <a:lnTo>
                    <a:pt x="128" y="102"/>
                  </a:lnTo>
                  <a:lnTo>
                    <a:pt x="128" y="102"/>
                  </a:lnTo>
                  <a:lnTo>
                    <a:pt x="148" y="106"/>
                  </a:lnTo>
                  <a:lnTo>
                    <a:pt x="166" y="114"/>
                  </a:lnTo>
                  <a:lnTo>
                    <a:pt x="202" y="132"/>
                  </a:lnTo>
                  <a:lnTo>
                    <a:pt x="218" y="140"/>
                  </a:lnTo>
                  <a:lnTo>
                    <a:pt x="234" y="148"/>
                  </a:lnTo>
                  <a:lnTo>
                    <a:pt x="252" y="152"/>
                  </a:lnTo>
                  <a:lnTo>
                    <a:pt x="268" y="152"/>
                  </a:lnTo>
                  <a:lnTo>
                    <a:pt x="268" y="152"/>
                  </a:lnTo>
                  <a:lnTo>
                    <a:pt x="282" y="150"/>
                  </a:lnTo>
                  <a:lnTo>
                    <a:pt x="296" y="144"/>
                  </a:lnTo>
                  <a:lnTo>
                    <a:pt x="324" y="128"/>
                  </a:lnTo>
                  <a:lnTo>
                    <a:pt x="338" y="122"/>
                  </a:lnTo>
                  <a:lnTo>
                    <a:pt x="352" y="116"/>
                  </a:lnTo>
                  <a:lnTo>
                    <a:pt x="364" y="114"/>
                  </a:lnTo>
                  <a:lnTo>
                    <a:pt x="370" y="114"/>
                  </a:lnTo>
                  <a:lnTo>
                    <a:pt x="376" y="116"/>
                  </a:lnTo>
                  <a:lnTo>
                    <a:pt x="376" y="116"/>
                  </a:lnTo>
                  <a:lnTo>
                    <a:pt x="386" y="122"/>
                  </a:lnTo>
                  <a:lnTo>
                    <a:pt x="396" y="130"/>
                  </a:lnTo>
                  <a:lnTo>
                    <a:pt x="412" y="146"/>
                  </a:lnTo>
                  <a:lnTo>
                    <a:pt x="426" y="164"/>
                  </a:lnTo>
                  <a:lnTo>
                    <a:pt x="434" y="172"/>
                  </a:lnTo>
                  <a:lnTo>
                    <a:pt x="442" y="178"/>
                  </a:lnTo>
                  <a:lnTo>
                    <a:pt x="442" y="178"/>
                  </a:lnTo>
                  <a:lnTo>
                    <a:pt x="456" y="190"/>
                  </a:lnTo>
                  <a:lnTo>
                    <a:pt x="470" y="202"/>
                  </a:lnTo>
                  <a:lnTo>
                    <a:pt x="482" y="216"/>
                  </a:lnTo>
                  <a:lnTo>
                    <a:pt x="492" y="234"/>
                  </a:lnTo>
                  <a:lnTo>
                    <a:pt x="492" y="234"/>
                  </a:lnTo>
                  <a:lnTo>
                    <a:pt x="494" y="240"/>
                  </a:lnTo>
                  <a:lnTo>
                    <a:pt x="496" y="248"/>
                  </a:lnTo>
                  <a:lnTo>
                    <a:pt x="496" y="264"/>
                  </a:lnTo>
                  <a:lnTo>
                    <a:pt x="496" y="282"/>
                  </a:lnTo>
                  <a:lnTo>
                    <a:pt x="494" y="298"/>
                  </a:lnTo>
                  <a:lnTo>
                    <a:pt x="494" y="298"/>
                  </a:lnTo>
                  <a:lnTo>
                    <a:pt x="498" y="314"/>
                  </a:lnTo>
                  <a:lnTo>
                    <a:pt x="504" y="330"/>
                  </a:lnTo>
                  <a:lnTo>
                    <a:pt x="512" y="344"/>
                  </a:lnTo>
                  <a:lnTo>
                    <a:pt x="518" y="362"/>
                  </a:lnTo>
                  <a:lnTo>
                    <a:pt x="518" y="362"/>
                  </a:lnTo>
                  <a:lnTo>
                    <a:pt x="536" y="400"/>
                  </a:lnTo>
                  <a:lnTo>
                    <a:pt x="556" y="436"/>
                  </a:lnTo>
                  <a:lnTo>
                    <a:pt x="580" y="470"/>
                  </a:lnTo>
                  <a:lnTo>
                    <a:pt x="604" y="504"/>
                  </a:lnTo>
                  <a:lnTo>
                    <a:pt x="604" y="504"/>
                  </a:lnTo>
                  <a:lnTo>
                    <a:pt x="630" y="538"/>
                  </a:lnTo>
                  <a:lnTo>
                    <a:pt x="642" y="554"/>
                  </a:lnTo>
                  <a:lnTo>
                    <a:pt x="658" y="568"/>
                  </a:lnTo>
                  <a:lnTo>
                    <a:pt x="658" y="568"/>
                  </a:lnTo>
                  <a:lnTo>
                    <a:pt x="672" y="584"/>
                  </a:lnTo>
                  <a:lnTo>
                    <a:pt x="684" y="602"/>
                  </a:lnTo>
                  <a:lnTo>
                    <a:pt x="698" y="618"/>
                  </a:lnTo>
                  <a:lnTo>
                    <a:pt x="712" y="634"/>
                  </a:lnTo>
                  <a:lnTo>
                    <a:pt x="712" y="634"/>
                  </a:lnTo>
                  <a:lnTo>
                    <a:pt x="718" y="638"/>
                  </a:lnTo>
                  <a:lnTo>
                    <a:pt x="724" y="640"/>
                  </a:lnTo>
                  <a:lnTo>
                    <a:pt x="730" y="640"/>
                  </a:lnTo>
                  <a:lnTo>
                    <a:pt x="736" y="640"/>
                  </a:lnTo>
                  <a:lnTo>
                    <a:pt x="746" y="636"/>
                  </a:lnTo>
                  <a:lnTo>
                    <a:pt x="752" y="634"/>
                  </a:lnTo>
                  <a:lnTo>
                    <a:pt x="758" y="636"/>
                  </a:lnTo>
                  <a:lnTo>
                    <a:pt x="758" y="636"/>
                  </a:lnTo>
                  <a:lnTo>
                    <a:pt x="762" y="638"/>
                  </a:lnTo>
                  <a:lnTo>
                    <a:pt x="764" y="642"/>
                  </a:lnTo>
                  <a:lnTo>
                    <a:pt x="764" y="652"/>
                  </a:lnTo>
                  <a:lnTo>
                    <a:pt x="764" y="662"/>
                  </a:lnTo>
                  <a:lnTo>
                    <a:pt x="766" y="666"/>
                  </a:lnTo>
                  <a:lnTo>
                    <a:pt x="770" y="668"/>
                  </a:lnTo>
                  <a:lnTo>
                    <a:pt x="770" y="668"/>
                  </a:lnTo>
                  <a:lnTo>
                    <a:pt x="776" y="668"/>
                  </a:lnTo>
                  <a:lnTo>
                    <a:pt x="780" y="664"/>
                  </a:lnTo>
                  <a:lnTo>
                    <a:pt x="784" y="660"/>
                  </a:lnTo>
                  <a:lnTo>
                    <a:pt x="788" y="654"/>
                  </a:lnTo>
                  <a:lnTo>
                    <a:pt x="794" y="642"/>
                  </a:lnTo>
                  <a:lnTo>
                    <a:pt x="796" y="632"/>
                  </a:lnTo>
                  <a:lnTo>
                    <a:pt x="796" y="632"/>
                  </a:lnTo>
                  <a:lnTo>
                    <a:pt x="800" y="604"/>
                  </a:lnTo>
                  <a:lnTo>
                    <a:pt x="802" y="576"/>
                  </a:lnTo>
                  <a:lnTo>
                    <a:pt x="804" y="548"/>
                  </a:lnTo>
                  <a:lnTo>
                    <a:pt x="806" y="518"/>
                  </a:lnTo>
                  <a:lnTo>
                    <a:pt x="806" y="518"/>
                  </a:lnTo>
                  <a:lnTo>
                    <a:pt x="808" y="492"/>
                  </a:lnTo>
                  <a:lnTo>
                    <a:pt x="810" y="466"/>
                  </a:lnTo>
                  <a:lnTo>
                    <a:pt x="808" y="438"/>
                  </a:lnTo>
                  <a:lnTo>
                    <a:pt x="804" y="426"/>
                  </a:lnTo>
                  <a:lnTo>
                    <a:pt x="800" y="412"/>
                  </a:lnTo>
                  <a:lnTo>
                    <a:pt x="800" y="412"/>
                  </a:lnTo>
                  <a:close/>
                </a:path>
              </a:pathLst>
            </a:custGeom>
            <a:solidFill>
              <a:schemeClr val="accent6">
                <a:lumMod val="40000"/>
                <a:lumOff val="6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1" name="Freeform 31">
              <a:extLst>
                <a:ext uri="{FF2B5EF4-FFF2-40B4-BE49-F238E27FC236}">
                  <a16:creationId xmlns:a16="http://schemas.microsoft.com/office/drawing/2014/main" id="{B8ACCA91-4AF6-F326-B646-A5EFD89102A7}"/>
                </a:ext>
              </a:extLst>
            </p:cNvPr>
            <p:cNvSpPr>
              <a:spLocks/>
            </p:cNvSpPr>
            <p:nvPr>
              <p:custDataLst>
                <p:tags r:id="rId29"/>
              </p:custDataLst>
            </p:nvPr>
          </p:nvSpPr>
          <p:spPr bwMode="auto">
            <a:xfrm>
              <a:off x="6786720" y="3352560"/>
              <a:ext cx="390339" cy="658983"/>
            </a:xfrm>
            <a:custGeom>
              <a:avLst/>
              <a:gdLst/>
              <a:ahLst/>
              <a:cxnLst>
                <a:cxn ang="0">
                  <a:pos x="326" y="336"/>
                </a:cxn>
                <a:cxn ang="0">
                  <a:pos x="338" y="330"/>
                </a:cxn>
                <a:cxn ang="0">
                  <a:pos x="340" y="320"/>
                </a:cxn>
                <a:cxn ang="0">
                  <a:pos x="332" y="310"/>
                </a:cxn>
                <a:cxn ang="0">
                  <a:pos x="332" y="310"/>
                </a:cxn>
                <a:cxn ang="0">
                  <a:pos x="332" y="298"/>
                </a:cxn>
                <a:cxn ang="0">
                  <a:pos x="332" y="298"/>
                </a:cxn>
                <a:cxn ang="0">
                  <a:pos x="330" y="290"/>
                </a:cxn>
                <a:cxn ang="0">
                  <a:pos x="322" y="282"/>
                </a:cxn>
                <a:cxn ang="0">
                  <a:pos x="312" y="270"/>
                </a:cxn>
                <a:cxn ang="0">
                  <a:pos x="234" y="0"/>
                </a:cxn>
                <a:cxn ang="0">
                  <a:pos x="0" y="22"/>
                </a:cxn>
                <a:cxn ang="0">
                  <a:pos x="10" y="38"/>
                </a:cxn>
                <a:cxn ang="0">
                  <a:pos x="14" y="570"/>
                </a:cxn>
                <a:cxn ang="0">
                  <a:pos x="14" y="570"/>
                </a:cxn>
                <a:cxn ang="0">
                  <a:pos x="52" y="572"/>
                </a:cxn>
                <a:cxn ang="0">
                  <a:pos x="84" y="574"/>
                </a:cxn>
                <a:cxn ang="0">
                  <a:pos x="84" y="574"/>
                </a:cxn>
                <a:cxn ang="0">
                  <a:pos x="96" y="572"/>
                </a:cxn>
                <a:cxn ang="0">
                  <a:pos x="108" y="570"/>
                </a:cxn>
                <a:cxn ang="0">
                  <a:pos x="110" y="532"/>
                </a:cxn>
                <a:cxn ang="0">
                  <a:pos x="92" y="504"/>
                </a:cxn>
                <a:cxn ang="0">
                  <a:pos x="92" y="488"/>
                </a:cxn>
                <a:cxn ang="0">
                  <a:pos x="340" y="460"/>
                </a:cxn>
                <a:cxn ang="0">
                  <a:pos x="340" y="388"/>
                </a:cxn>
                <a:cxn ang="0">
                  <a:pos x="324" y="352"/>
                </a:cxn>
                <a:cxn ang="0">
                  <a:pos x="326" y="336"/>
                </a:cxn>
              </a:cxnLst>
              <a:rect l="0" t="0" r="r" b="b"/>
              <a:pathLst>
                <a:path w="340" h="574">
                  <a:moveTo>
                    <a:pt x="326" y="336"/>
                  </a:moveTo>
                  <a:lnTo>
                    <a:pt x="338" y="330"/>
                  </a:lnTo>
                  <a:lnTo>
                    <a:pt x="340" y="320"/>
                  </a:lnTo>
                  <a:lnTo>
                    <a:pt x="332" y="310"/>
                  </a:lnTo>
                  <a:lnTo>
                    <a:pt x="332" y="310"/>
                  </a:lnTo>
                  <a:lnTo>
                    <a:pt x="332" y="298"/>
                  </a:lnTo>
                  <a:lnTo>
                    <a:pt x="332" y="298"/>
                  </a:lnTo>
                  <a:lnTo>
                    <a:pt x="330" y="290"/>
                  </a:lnTo>
                  <a:lnTo>
                    <a:pt x="322" y="282"/>
                  </a:lnTo>
                  <a:lnTo>
                    <a:pt x="312" y="270"/>
                  </a:lnTo>
                  <a:lnTo>
                    <a:pt x="234" y="0"/>
                  </a:lnTo>
                  <a:lnTo>
                    <a:pt x="0" y="22"/>
                  </a:lnTo>
                  <a:lnTo>
                    <a:pt x="10" y="38"/>
                  </a:lnTo>
                  <a:lnTo>
                    <a:pt x="14" y="570"/>
                  </a:lnTo>
                  <a:lnTo>
                    <a:pt x="14" y="570"/>
                  </a:lnTo>
                  <a:lnTo>
                    <a:pt x="52" y="572"/>
                  </a:lnTo>
                  <a:lnTo>
                    <a:pt x="84" y="574"/>
                  </a:lnTo>
                  <a:lnTo>
                    <a:pt x="84" y="574"/>
                  </a:lnTo>
                  <a:lnTo>
                    <a:pt x="96" y="572"/>
                  </a:lnTo>
                  <a:lnTo>
                    <a:pt x="108" y="570"/>
                  </a:lnTo>
                  <a:lnTo>
                    <a:pt x="110" y="532"/>
                  </a:lnTo>
                  <a:lnTo>
                    <a:pt x="92" y="504"/>
                  </a:lnTo>
                  <a:lnTo>
                    <a:pt x="92" y="488"/>
                  </a:lnTo>
                  <a:lnTo>
                    <a:pt x="340" y="460"/>
                  </a:lnTo>
                  <a:lnTo>
                    <a:pt x="340" y="388"/>
                  </a:lnTo>
                  <a:lnTo>
                    <a:pt x="324" y="352"/>
                  </a:lnTo>
                  <a:lnTo>
                    <a:pt x="326" y="336"/>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2" name="Freeform 32">
              <a:extLst>
                <a:ext uri="{FF2B5EF4-FFF2-40B4-BE49-F238E27FC236}">
                  <a16:creationId xmlns:a16="http://schemas.microsoft.com/office/drawing/2014/main" id="{D3F69C92-D022-CA65-C125-24A5E657F17C}"/>
                </a:ext>
              </a:extLst>
            </p:cNvPr>
            <p:cNvSpPr>
              <a:spLocks/>
            </p:cNvSpPr>
            <p:nvPr>
              <p:custDataLst>
                <p:tags r:id="rId30"/>
              </p:custDataLst>
            </p:nvPr>
          </p:nvSpPr>
          <p:spPr bwMode="auto">
            <a:xfrm>
              <a:off x="6428527" y="3377818"/>
              <a:ext cx="374266" cy="670464"/>
            </a:xfrm>
            <a:custGeom>
              <a:avLst/>
              <a:gdLst/>
              <a:ahLst/>
              <a:cxnLst>
                <a:cxn ang="0">
                  <a:pos x="312" y="0"/>
                </a:cxn>
                <a:cxn ang="0">
                  <a:pos x="118" y="18"/>
                </a:cxn>
                <a:cxn ang="0">
                  <a:pos x="116" y="22"/>
                </a:cxn>
                <a:cxn ang="0">
                  <a:pos x="96" y="42"/>
                </a:cxn>
                <a:cxn ang="0">
                  <a:pos x="90" y="76"/>
                </a:cxn>
                <a:cxn ang="0">
                  <a:pos x="62" y="100"/>
                </a:cxn>
                <a:cxn ang="0">
                  <a:pos x="52" y="138"/>
                </a:cxn>
                <a:cxn ang="0">
                  <a:pos x="34" y="178"/>
                </a:cxn>
                <a:cxn ang="0">
                  <a:pos x="42" y="200"/>
                </a:cxn>
                <a:cxn ang="0">
                  <a:pos x="42" y="200"/>
                </a:cxn>
                <a:cxn ang="0">
                  <a:pos x="44" y="218"/>
                </a:cxn>
                <a:cxn ang="0">
                  <a:pos x="46" y="234"/>
                </a:cxn>
                <a:cxn ang="0">
                  <a:pos x="46" y="248"/>
                </a:cxn>
                <a:cxn ang="0">
                  <a:pos x="46" y="248"/>
                </a:cxn>
                <a:cxn ang="0">
                  <a:pos x="44" y="268"/>
                </a:cxn>
                <a:cxn ang="0">
                  <a:pos x="44" y="276"/>
                </a:cxn>
                <a:cxn ang="0">
                  <a:pos x="48" y="286"/>
                </a:cxn>
                <a:cxn ang="0">
                  <a:pos x="48" y="286"/>
                </a:cxn>
                <a:cxn ang="0">
                  <a:pos x="50" y="296"/>
                </a:cxn>
                <a:cxn ang="0">
                  <a:pos x="48" y="302"/>
                </a:cxn>
                <a:cxn ang="0">
                  <a:pos x="46" y="304"/>
                </a:cxn>
                <a:cxn ang="0">
                  <a:pos x="46" y="306"/>
                </a:cxn>
                <a:cxn ang="0">
                  <a:pos x="64" y="332"/>
                </a:cxn>
                <a:cxn ang="0">
                  <a:pos x="60" y="358"/>
                </a:cxn>
                <a:cxn ang="0">
                  <a:pos x="40" y="370"/>
                </a:cxn>
                <a:cxn ang="0">
                  <a:pos x="12" y="446"/>
                </a:cxn>
                <a:cxn ang="0">
                  <a:pos x="0" y="462"/>
                </a:cxn>
                <a:cxn ang="0">
                  <a:pos x="10" y="482"/>
                </a:cxn>
                <a:cxn ang="0">
                  <a:pos x="192" y="482"/>
                </a:cxn>
                <a:cxn ang="0">
                  <a:pos x="194" y="500"/>
                </a:cxn>
                <a:cxn ang="0">
                  <a:pos x="194" y="500"/>
                </a:cxn>
                <a:cxn ang="0">
                  <a:pos x="186" y="508"/>
                </a:cxn>
                <a:cxn ang="0">
                  <a:pos x="182" y="516"/>
                </a:cxn>
                <a:cxn ang="0">
                  <a:pos x="182" y="520"/>
                </a:cxn>
                <a:cxn ang="0">
                  <a:pos x="182" y="522"/>
                </a:cxn>
                <a:cxn ang="0">
                  <a:pos x="182" y="522"/>
                </a:cxn>
                <a:cxn ang="0">
                  <a:pos x="188" y="530"/>
                </a:cxn>
                <a:cxn ang="0">
                  <a:pos x="196" y="536"/>
                </a:cxn>
                <a:cxn ang="0">
                  <a:pos x="204" y="542"/>
                </a:cxn>
                <a:cxn ang="0">
                  <a:pos x="244" y="584"/>
                </a:cxn>
                <a:cxn ang="0">
                  <a:pos x="244" y="584"/>
                </a:cxn>
                <a:cxn ang="0">
                  <a:pos x="246" y="576"/>
                </a:cxn>
                <a:cxn ang="0">
                  <a:pos x="252" y="568"/>
                </a:cxn>
                <a:cxn ang="0">
                  <a:pos x="252" y="568"/>
                </a:cxn>
                <a:cxn ang="0">
                  <a:pos x="258" y="562"/>
                </a:cxn>
                <a:cxn ang="0">
                  <a:pos x="264" y="556"/>
                </a:cxn>
                <a:cxn ang="0">
                  <a:pos x="272" y="552"/>
                </a:cxn>
                <a:cxn ang="0">
                  <a:pos x="282" y="550"/>
                </a:cxn>
                <a:cxn ang="0">
                  <a:pos x="302" y="548"/>
                </a:cxn>
                <a:cxn ang="0">
                  <a:pos x="326" y="548"/>
                </a:cxn>
                <a:cxn ang="0">
                  <a:pos x="322" y="16"/>
                </a:cxn>
                <a:cxn ang="0">
                  <a:pos x="312" y="0"/>
                </a:cxn>
              </a:cxnLst>
              <a:rect l="0" t="0" r="r" b="b"/>
              <a:pathLst>
                <a:path w="326" h="584">
                  <a:moveTo>
                    <a:pt x="312" y="0"/>
                  </a:moveTo>
                  <a:lnTo>
                    <a:pt x="118" y="18"/>
                  </a:lnTo>
                  <a:lnTo>
                    <a:pt x="116" y="22"/>
                  </a:lnTo>
                  <a:lnTo>
                    <a:pt x="96" y="42"/>
                  </a:lnTo>
                  <a:lnTo>
                    <a:pt x="90" y="76"/>
                  </a:lnTo>
                  <a:lnTo>
                    <a:pt x="62" y="100"/>
                  </a:lnTo>
                  <a:lnTo>
                    <a:pt x="52" y="138"/>
                  </a:lnTo>
                  <a:lnTo>
                    <a:pt x="34" y="178"/>
                  </a:lnTo>
                  <a:lnTo>
                    <a:pt x="42" y="200"/>
                  </a:lnTo>
                  <a:lnTo>
                    <a:pt x="42" y="200"/>
                  </a:lnTo>
                  <a:lnTo>
                    <a:pt x="44" y="218"/>
                  </a:lnTo>
                  <a:lnTo>
                    <a:pt x="46" y="234"/>
                  </a:lnTo>
                  <a:lnTo>
                    <a:pt x="46" y="248"/>
                  </a:lnTo>
                  <a:lnTo>
                    <a:pt x="46" y="248"/>
                  </a:lnTo>
                  <a:lnTo>
                    <a:pt x="44" y="268"/>
                  </a:lnTo>
                  <a:lnTo>
                    <a:pt x="44" y="276"/>
                  </a:lnTo>
                  <a:lnTo>
                    <a:pt x="48" y="286"/>
                  </a:lnTo>
                  <a:lnTo>
                    <a:pt x="48" y="286"/>
                  </a:lnTo>
                  <a:lnTo>
                    <a:pt x="50" y="296"/>
                  </a:lnTo>
                  <a:lnTo>
                    <a:pt x="48" y="302"/>
                  </a:lnTo>
                  <a:lnTo>
                    <a:pt x="46" y="304"/>
                  </a:lnTo>
                  <a:lnTo>
                    <a:pt x="46" y="306"/>
                  </a:lnTo>
                  <a:lnTo>
                    <a:pt x="64" y="332"/>
                  </a:lnTo>
                  <a:lnTo>
                    <a:pt x="60" y="358"/>
                  </a:lnTo>
                  <a:lnTo>
                    <a:pt x="40" y="370"/>
                  </a:lnTo>
                  <a:lnTo>
                    <a:pt x="12" y="446"/>
                  </a:lnTo>
                  <a:lnTo>
                    <a:pt x="0" y="462"/>
                  </a:lnTo>
                  <a:lnTo>
                    <a:pt x="10" y="482"/>
                  </a:lnTo>
                  <a:lnTo>
                    <a:pt x="192" y="482"/>
                  </a:lnTo>
                  <a:lnTo>
                    <a:pt x="194" y="500"/>
                  </a:lnTo>
                  <a:lnTo>
                    <a:pt x="194" y="500"/>
                  </a:lnTo>
                  <a:lnTo>
                    <a:pt x="186" y="508"/>
                  </a:lnTo>
                  <a:lnTo>
                    <a:pt x="182" y="516"/>
                  </a:lnTo>
                  <a:lnTo>
                    <a:pt x="182" y="520"/>
                  </a:lnTo>
                  <a:lnTo>
                    <a:pt x="182" y="522"/>
                  </a:lnTo>
                  <a:lnTo>
                    <a:pt x="182" y="522"/>
                  </a:lnTo>
                  <a:lnTo>
                    <a:pt x="188" y="530"/>
                  </a:lnTo>
                  <a:lnTo>
                    <a:pt x="196" y="536"/>
                  </a:lnTo>
                  <a:lnTo>
                    <a:pt x="204" y="542"/>
                  </a:lnTo>
                  <a:lnTo>
                    <a:pt x="244" y="584"/>
                  </a:lnTo>
                  <a:lnTo>
                    <a:pt x="244" y="584"/>
                  </a:lnTo>
                  <a:lnTo>
                    <a:pt x="246" y="576"/>
                  </a:lnTo>
                  <a:lnTo>
                    <a:pt x="252" y="568"/>
                  </a:lnTo>
                  <a:lnTo>
                    <a:pt x="252" y="568"/>
                  </a:lnTo>
                  <a:lnTo>
                    <a:pt x="258" y="562"/>
                  </a:lnTo>
                  <a:lnTo>
                    <a:pt x="264" y="556"/>
                  </a:lnTo>
                  <a:lnTo>
                    <a:pt x="272" y="552"/>
                  </a:lnTo>
                  <a:lnTo>
                    <a:pt x="282" y="550"/>
                  </a:lnTo>
                  <a:lnTo>
                    <a:pt x="302" y="548"/>
                  </a:lnTo>
                  <a:lnTo>
                    <a:pt x="326" y="548"/>
                  </a:lnTo>
                  <a:lnTo>
                    <a:pt x="322" y="16"/>
                  </a:lnTo>
                  <a:lnTo>
                    <a:pt x="312" y="0"/>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3" name="Freeform 33">
              <a:extLst>
                <a:ext uri="{FF2B5EF4-FFF2-40B4-BE49-F238E27FC236}">
                  <a16:creationId xmlns:a16="http://schemas.microsoft.com/office/drawing/2014/main" id="{CB7F5E4C-F4D8-34F3-6AF6-AF93D0B21505}"/>
                </a:ext>
              </a:extLst>
            </p:cNvPr>
            <p:cNvSpPr>
              <a:spLocks/>
            </p:cNvSpPr>
            <p:nvPr>
              <p:custDataLst>
                <p:tags r:id="rId31"/>
              </p:custDataLst>
            </p:nvPr>
          </p:nvSpPr>
          <p:spPr bwMode="auto">
            <a:xfrm>
              <a:off x="7200020" y="2966814"/>
              <a:ext cx="904668" cy="438557"/>
            </a:xfrm>
            <a:custGeom>
              <a:avLst/>
              <a:gdLst/>
              <a:ahLst/>
              <a:cxnLst>
                <a:cxn ang="0">
                  <a:pos x="788" y="104"/>
                </a:cxn>
                <a:cxn ang="0">
                  <a:pos x="770" y="50"/>
                </a:cxn>
                <a:cxn ang="0">
                  <a:pos x="754" y="0"/>
                </a:cxn>
                <a:cxn ang="0">
                  <a:pos x="222" y="102"/>
                </a:cxn>
                <a:cxn ang="0">
                  <a:pos x="226" y="134"/>
                </a:cxn>
                <a:cxn ang="0">
                  <a:pos x="220" y="134"/>
                </a:cxn>
                <a:cxn ang="0">
                  <a:pos x="208" y="148"/>
                </a:cxn>
                <a:cxn ang="0">
                  <a:pos x="198" y="168"/>
                </a:cxn>
                <a:cxn ang="0">
                  <a:pos x="156" y="190"/>
                </a:cxn>
                <a:cxn ang="0">
                  <a:pos x="152" y="186"/>
                </a:cxn>
                <a:cxn ang="0">
                  <a:pos x="144" y="186"/>
                </a:cxn>
                <a:cxn ang="0">
                  <a:pos x="130" y="200"/>
                </a:cxn>
                <a:cxn ang="0">
                  <a:pos x="116" y="220"/>
                </a:cxn>
                <a:cxn ang="0">
                  <a:pos x="48" y="258"/>
                </a:cxn>
                <a:cxn ang="0">
                  <a:pos x="26" y="292"/>
                </a:cxn>
                <a:cxn ang="0">
                  <a:pos x="2" y="302"/>
                </a:cxn>
                <a:cxn ang="0">
                  <a:pos x="118" y="314"/>
                </a:cxn>
                <a:cxn ang="0">
                  <a:pos x="306" y="270"/>
                </a:cxn>
                <a:cxn ang="0">
                  <a:pos x="332" y="304"/>
                </a:cxn>
                <a:cxn ang="0">
                  <a:pos x="562" y="382"/>
                </a:cxn>
                <a:cxn ang="0">
                  <a:pos x="586" y="370"/>
                </a:cxn>
                <a:cxn ang="0">
                  <a:pos x="608" y="356"/>
                </a:cxn>
                <a:cxn ang="0">
                  <a:pos x="620" y="344"/>
                </a:cxn>
                <a:cxn ang="0">
                  <a:pos x="650" y="300"/>
                </a:cxn>
                <a:cxn ang="0">
                  <a:pos x="670" y="274"/>
                </a:cxn>
                <a:cxn ang="0">
                  <a:pos x="700" y="256"/>
                </a:cxn>
                <a:cxn ang="0">
                  <a:pos x="716" y="250"/>
                </a:cxn>
                <a:cxn ang="0">
                  <a:pos x="738" y="232"/>
                </a:cxn>
                <a:cxn ang="0">
                  <a:pos x="750" y="208"/>
                </a:cxn>
                <a:cxn ang="0">
                  <a:pos x="766" y="164"/>
                </a:cxn>
                <a:cxn ang="0">
                  <a:pos x="774" y="148"/>
                </a:cxn>
                <a:cxn ang="0">
                  <a:pos x="786" y="126"/>
                </a:cxn>
                <a:cxn ang="0">
                  <a:pos x="788" y="112"/>
                </a:cxn>
                <a:cxn ang="0">
                  <a:pos x="788" y="104"/>
                </a:cxn>
              </a:cxnLst>
              <a:rect l="0" t="0" r="r" b="b"/>
              <a:pathLst>
                <a:path w="788" h="382">
                  <a:moveTo>
                    <a:pt x="788" y="104"/>
                  </a:moveTo>
                  <a:lnTo>
                    <a:pt x="788" y="104"/>
                  </a:lnTo>
                  <a:lnTo>
                    <a:pt x="778" y="76"/>
                  </a:lnTo>
                  <a:lnTo>
                    <a:pt x="770" y="50"/>
                  </a:lnTo>
                  <a:lnTo>
                    <a:pt x="760" y="26"/>
                  </a:lnTo>
                  <a:lnTo>
                    <a:pt x="754" y="0"/>
                  </a:lnTo>
                  <a:lnTo>
                    <a:pt x="226" y="102"/>
                  </a:lnTo>
                  <a:lnTo>
                    <a:pt x="222" y="102"/>
                  </a:lnTo>
                  <a:lnTo>
                    <a:pt x="226" y="134"/>
                  </a:lnTo>
                  <a:lnTo>
                    <a:pt x="226" y="134"/>
                  </a:lnTo>
                  <a:lnTo>
                    <a:pt x="224" y="134"/>
                  </a:lnTo>
                  <a:lnTo>
                    <a:pt x="220" y="134"/>
                  </a:lnTo>
                  <a:lnTo>
                    <a:pt x="214" y="138"/>
                  </a:lnTo>
                  <a:lnTo>
                    <a:pt x="208" y="148"/>
                  </a:lnTo>
                  <a:lnTo>
                    <a:pt x="208" y="148"/>
                  </a:lnTo>
                  <a:lnTo>
                    <a:pt x="198" y="168"/>
                  </a:lnTo>
                  <a:lnTo>
                    <a:pt x="180" y="164"/>
                  </a:lnTo>
                  <a:lnTo>
                    <a:pt x="156" y="190"/>
                  </a:lnTo>
                  <a:lnTo>
                    <a:pt x="156" y="190"/>
                  </a:lnTo>
                  <a:lnTo>
                    <a:pt x="152" y="186"/>
                  </a:lnTo>
                  <a:lnTo>
                    <a:pt x="148" y="184"/>
                  </a:lnTo>
                  <a:lnTo>
                    <a:pt x="144" y="186"/>
                  </a:lnTo>
                  <a:lnTo>
                    <a:pt x="144" y="186"/>
                  </a:lnTo>
                  <a:lnTo>
                    <a:pt x="130" y="200"/>
                  </a:lnTo>
                  <a:lnTo>
                    <a:pt x="118" y="200"/>
                  </a:lnTo>
                  <a:lnTo>
                    <a:pt x="116" y="220"/>
                  </a:lnTo>
                  <a:lnTo>
                    <a:pt x="72" y="254"/>
                  </a:lnTo>
                  <a:lnTo>
                    <a:pt x="48" y="258"/>
                  </a:lnTo>
                  <a:lnTo>
                    <a:pt x="26" y="270"/>
                  </a:lnTo>
                  <a:lnTo>
                    <a:pt x="26" y="292"/>
                  </a:lnTo>
                  <a:lnTo>
                    <a:pt x="8" y="294"/>
                  </a:lnTo>
                  <a:lnTo>
                    <a:pt x="2" y="302"/>
                  </a:lnTo>
                  <a:lnTo>
                    <a:pt x="0" y="324"/>
                  </a:lnTo>
                  <a:lnTo>
                    <a:pt x="118" y="314"/>
                  </a:lnTo>
                  <a:lnTo>
                    <a:pt x="172" y="278"/>
                  </a:lnTo>
                  <a:lnTo>
                    <a:pt x="306" y="270"/>
                  </a:lnTo>
                  <a:lnTo>
                    <a:pt x="332" y="288"/>
                  </a:lnTo>
                  <a:lnTo>
                    <a:pt x="332" y="304"/>
                  </a:lnTo>
                  <a:lnTo>
                    <a:pt x="442" y="282"/>
                  </a:lnTo>
                  <a:lnTo>
                    <a:pt x="562" y="382"/>
                  </a:lnTo>
                  <a:lnTo>
                    <a:pt x="562" y="382"/>
                  </a:lnTo>
                  <a:lnTo>
                    <a:pt x="586" y="370"/>
                  </a:lnTo>
                  <a:lnTo>
                    <a:pt x="598" y="364"/>
                  </a:lnTo>
                  <a:lnTo>
                    <a:pt x="608" y="356"/>
                  </a:lnTo>
                  <a:lnTo>
                    <a:pt x="608" y="356"/>
                  </a:lnTo>
                  <a:lnTo>
                    <a:pt x="620" y="344"/>
                  </a:lnTo>
                  <a:lnTo>
                    <a:pt x="630" y="330"/>
                  </a:lnTo>
                  <a:lnTo>
                    <a:pt x="650" y="300"/>
                  </a:lnTo>
                  <a:lnTo>
                    <a:pt x="660" y="286"/>
                  </a:lnTo>
                  <a:lnTo>
                    <a:pt x="670" y="274"/>
                  </a:lnTo>
                  <a:lnTo>
                    <a:pt x="684" y="264"/>
                  </a:lnTo>
                  <a:lnTo>
                    <a:pt x="700" y="256"/>
                  </a:lnTo>
                  <a:lnTo>
                    <a:pt x="700" y="256"/>
                  </a:lnTo>
                  <a:lnTo>
                    <a:pt x="716" y="250"/>
                  </a:lnTo>
                  <a:lnTo>
                    <a:pt x="728" y="240"/>
                  </a:lnTo>
                  <a:lnTo>
                    <a:pt x="738" y="232"/>
                  </a:lnTo>
                  <a:lnTo>
                    <a:pt x="744" y="220"/>
                  </a:lnTo>
                  <a:lnTo>
                    <a:pt x="750" y="208"/>
                  </a:lnTo>
                  <a:lnTo>
                    <a:pt x="756" y="194"/>
                  </a:lnTo>
                  <a:lnTo>
                    <a:pt x="766" y="164"/>
                  </a:lnTo>
                  <a:lnTo>
                    <a:pt x="766" y="164"/>
                  </a:lnTo>
                  <a:lnTo>
                    <a:pt x="774" y="148"/>
                  </a:lnTo>
                  <a:lnTo>
                    <a:pt x="782" y="134"/>
                  </a:lnTo>
                  <a:lnTo>
                    <a:pt x="786" y="126"/>
                  </a:lnTo>
                  <a:lnTo>
                    <a:pt x="788" y="120"/>
                  </a:lnTo>
                  <a:lnTo>
                    <a:pt x="788" y="112"/>
                  </a:lnTo>
                  <a:lnTo>
                    <a:pt x="788" y="104"/>
                  </a:lnTo>
                  <a:lnTo>
                    <a:pt x="788" y="104"/>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4" name="Freeform 34">
              <a:extLst>
                <a:ext uri="{FF2B5EF4-FFF2-40B4-BE49-F238E27FC236}">
                  <a16:creationId xmlns:a16="http://schemas.microsoft.com/office/drawing/2014/main" id="{75B0CD15-57B5-2E55-F48B-04C11385C178}"/>
                </a:ext>
              </a:extLst>
            </p:cNvPr>
            <p:cNvSpPr>
              <a:spLocks/>
            </p:cNvSpPr>
            <p:nvPr>
              <p:custDataLst>
                <p:tags r:id="rId32"/>
              </p:custDataLst>
            </p:nvPr>
          </p:nvSpPr>
          <p:spPr bwMode="auto">
            <a:xfrm>
              <a:off x="6563997" y="3083915"/>
              <a:ext cx="895483" cy="314567"/>
            </a:xfrm>
            <a:custGeom>
              <a:avLst/>
              <a:gdLst/>
              <a:ahLst/>
              <a:cxnLst>
                <a:cxn ang="0">
                  <a:pos x="562" y="192"/>
                </a:cxn>
                <a:cxn ang="0">
                  <a:pos x="580" y="190"/>
                </a:cxn>
                <a:cxn ang="0">
                  <a:pos x="580" y="168"/>
                </a:cxn>
                <a:cxn ang="0">
                  <a:pos x="602" y="156"/>
                </a:cxn>
                <a:cxn ang="0">
                  <a:pos x="626" y="152"/>
                </a:cxn>
                <a:cxn ang="0">
                  <a:pos x="670" y="118"/>
                </a:cxn>
                <a:cxn ang="0">
                  <a:pos x="672" y="98"/>
                </a:cxn>
                <a:cxn ang="0">
                  <a:pos x="684" y="98"/>
                </a:cxn>
                <a:cxn ang="0">
                  <a:pos x="684" y="98"/>
                </a:cxn>
                <a:cxn ang="0">
                  <a:pos x="698" y="84"/>
                </a:cxn>
                <a:cxn ang="0">
                  <a:pos x="698" y="84"/>
                </a:cxn>
                <a:cxn ang="0">
                  <a:pos x="702" y="82"/>
                </a:cxn>
                <a:cxn ang="0">
                  <a:pos x="706" y="84"/>
                </a:cxn>
                <a:cxn ang="0">
                  <a:pos x="710" y="88"/>
                </a:cxn>
                <a:cxn ang="0">
                  <a:pos x="734" y="62"/>
                </a:cxn>
                <a:cxn ang="0">
                  <a:pos x="752" y="66"/>
                </a:cxn>
                <a:cxn ang="0">
                  <a:pos x="752" y="66"/>
                </a:cxn>
                <a:cxn ang="0">
                  <a:pos x="762" y="46"/>
                </a:cxn>
                <a:cxn ang="0">
                  <a:pos x="762" y="46"/>
                </a:cxn>
                <a:cxn ang="0">
                  <a:pos x="768" y="36"/>
                </a:cxn>
                <a:cxn ang="0">
                  <a:pos x="774" y="32"/>
                </a:cxn>
                <a:cxn ang="0">
                  <a:pos x="778" y="32"/>
                </a:cxn>
                <a:cxn ang="0">
                  <a:pos x="780" y="32"/>
                </a:cxn>
                <a:cxn ang="0">
                  <a:pos x="776" y="0"/>
                </a:cxn>
                <a:cxn ang="0">
                  <a:pos x="220" y="68"/>
                </a:cxn>
                <a:cxn ang="0">
                  <a:pos x="210" y="60"/>
                </a:cxn>
                <a:cxn ang="0">
                  <a:pos x="194" y="60"/>
                </a:cxn>
                <a:cxn ang="0">
                  <a:pos x="192" y="84"/>
                </a:cxn>
                <a:cxn ang="0">
                  <a:pos x="58" y="92"/>
                </a:cxn>
                <a:cxn ang="0">
                  <a:pos x="56" y="94"/>
                </a:cxn>
                <a:cxn ang="0">
                  <a:pos x="44" y="170"/>
                </a:cxn>
                <a:cxn ang="0">
                  <a:pos x="32" y="180"/>
                </a:cxn>
                <a:cxn ang="0">
                  <a:pos x="0" y="274"/>
                </a:cxn>
                <a:cxn ang="0">
                  <a:pos x="554" y="222"/>
                </a:cxn>
                <a:cxn ang="0">
                  <a:pos x="556" y="200"/>
                </a:cxn>
                <a:cxn ang="0">
                  <a:pos x="562" y="192"/>
                </a:cxn>
              </a:cxnLst>
              <a:rect l="0" t="0" r="r" b="b"/>
              <a:pathLst>
                <a:path w="780" h="274">
                  <a:moveTo>
                    <a:pt x="562" y="192"/>
                  </a:moveTo>
                  <a:lnTo>
                    <a:pt x="580" y="190"/>
                  </a:lnTo>
                  <a:lnTo>
                    <a:pt x="580" y="168"/>
                  </a:lnTo>
                  <a:lnTo>
                    <a:pt x="602" y="156"/>
                  </a:lnTo>
                  <a:lnTo>
                    <a:pt x="626" y="152"/>
                  </a:lnTo>
                  <a:lnTo>
                    <a:pt x="670" y="118"/>
                  </a:lnTo>
                  <a:lnTo>
                    <a:pt x="672" y="98"/>
                  </a:lnTo>
                  <a:lnTo>
                    <a:pt x="684" y="98"/>
                  </a:lnTo>
                  <a:lnTo>
                    <a:pt x="684" y="98"/>
                  </a:lnTo>
                  <a:lnTo>
                    <a:pt x="698" y="84"/>
                  </a:lnTo>
                  <a:lnTo>
                    <a:pt x="698" y="84"/>
                  </a:lnTo>
                  <a:lnTo>
                    <a:pt x="702" y="82"/>
                  </a:lnTo>
                  <a:lnTo>
                    <a:pt x="706" y="84"/>
                  </a:lnTo>
                  <a:lnTo>
                    <a:pt x="710" y="88"/>
                  </a:lnTo>
                  <a:lnTo>
                    <a:pt x="734" y="62"/>
                  </a:lnTo>
                  <a:lnTo>
                    <a:pt x="752" y="66"/>
                  </a:lnTo>
                  <a:lnTo>
                    <a:pt x="752" y="66"/>
                  </a:lnTo>
                  <a:lnTo>
                    <a:pt x="762" y="46"/>
                  </a:lnTo>
                  <a:lnTo>
                    <a:pt x="762" y="46"/>
                  </a:lnTo>
                  <a:lnTo>
                    <a:pt x="768" y="36"/>
                  </a:lnTo>
                  <a:lnTo>
                    <a:pt x="774" y="32"/>
                  </a:lnTo>
                  <a:lnTo>
                    <a:pt x="778" y="32"/>
                  </a:lnTo>
                  <a:lnTo>
                    <a:pt x="780" y="32"/>
                  </a:lnTo>
                  <a:lnTo>
                    <a:pt x="776" y="0"/>
                  </a:lnTo>
                  <a:lnTo>
                    <a:pt x="220" y="68"/>
                  </a:lnTo>
                  <a:lnTo>
                    <a:pt x="210" y="60"/>
                  </a:lnTo>
                  <a:lnTo>
                    <a:pt x="194" y="60"/>
                  </a:lnTo>
                  <a:lnTo>
                    <a:pt x="192" y="84"/>
                  </a:lnTo>
                  <a:lnTo>
                    <a:pt x="58" y="92"/>
                  </a:lnTo>
                  <a:lnTo>
                    <a:pt x="56" y="94"/>
                  </a:lnTo>
                  <a:lnTo>
                    <a:pt x="44" y="170"/>
                  </a:lnTo>
                  <a:lnTo>
                    <a:pt x="32" y="180"/>
                  </a:lnTo>
                  <a:lnTo>
                    <a:pt x="0" y="274"/>
                  </a:lnTo>
                  <a:lnTo>
                    <a:pt x="554" y="222"/>
                  </a:lnTo>
                  <a:lnTo>
                    <a:pt x="556" y="200"/>
                  </a:lnTo>
                  <a:lnTo>
                    <a:pt x="562" y="192"/>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5" name="Freeform 35">
              <a:extLst>
                <a:ext uri="{FF2B5EF4-FFF2-40B4-BE49-F238E27FC236}">
                  <a16:creationId xmlns:a16="http://schemas.microsoft.com/office/drawing/2014/main" id="{BA469377-75A4-83BB-D992-4422F2448F7A}"/>
                </a:ext>
              </a:extLst>
            </p:cNvPr>
            <p:cNvSpPr>
              <a:spLocks/>
            </p:cNvSpPr>
            <p:nvPr>
              <p:custDataLst>
                <p:tags r:id="rId33"/>
              </p:custDataLst>
            </p:nvPr>
          </p:nvSpPr>
          <p:spPr bwMode="auto">
            <a:xfrm>
              <a:off x="6630584" y="2792310"/>
              <a:ext cx="769197" cy="397227"/>
            </a:xfrm>
            <a:custGeom>
              <a:avLst/>
              <a:gdLst/>
              <a:ahLst/>
              <a:cxnLst>
                <a:cxn ang="0">
                  <a:pos x="616" y="216"/>
                </a:cxn>
                <a:cxn ang="0">
                  <a:pos x="664" y="152"/>
                </a:cxn>
                <a:cxn ang="0">
                  <a:pos x="610" y="90"/>
                </a:cxn>
                <a:cxn ang="0">
                  <a:pos x="570" y="30"/>
                </a:cxn>
                <a:cxn ang="0">
                  <a:pos x="530" y="42"/>
                </a:cxn>
                <a:cxn ang="0">
                  <a:pos x="490" y="36"/>
                </a:cxn>
                <a:cxn ang="0">
                  <a:pos x="438" y="2"/>
                </a:cxn>
                <a:cxn ang="0">
                  <a:pos x="398" y="18"/>
                </a:cxn>
                <a:cxn ang="0">
                  <a:pos x="374" y="54"/>
                </a:cxn>
                <a:cxn ang="0">
                  <a:pos x="372" y="52"/>
                </a:cxn>
                <a:cxn ang="0">
                  <a:pos x="364" y="48"/>
                </a:cxn>
                <a:cxn ang="0">
                  <a:pos x="356" y="52"/>
                </a:cxn>
                <a:cxn ang="0">
                  <a:pos x="352" y="56"/>
                </a:cxn>
                <a:cxn ang="0">
                  <a:pos x="350" y="64"/>
                </a:cxn>
                <a:cxn ang="0">
                  <a:pos x="356" y="74"/>
                </a:cxn>
                <a:cxn ang="0">
                  <a:pos x="358" y="76"/>
                </a:cxn>
                <a:cxn ang="0">
                  <a:pos x="336" y="98"/>
                </a:cxn>
                <a:cxn ang="0">
                  <a:pos x="324" y="116"/>
                </a:cxn>
                <a:cxn ang="0">
                  <a:pos x="318" y="132"/>
                </a:cxn>
                <a:cxn ang="0">
                  <a:pos x="308" y="146"/>
                </a:cxn>
                <a:cxn ang="0">
                  <a:pos x="306" y="154"/>
                </a:cxn>
                <a:cxn ang="0">
                  <a:pos x="290" y="146"/>
                </a:cxn>
                <a:cxn ang="0">
                  <a:pos x="280" y="138"/>
                </a:cxn>
                <a:cxn ang="0">
                  <a:pos x="268" y="136"/>
                </a:cxn>
                <a:cxn ang="0">
                  <a:pos x="266" y="138"/>
                </a:cxn>
                <a:cxn ang="0">
                  <a:pos x="258" y="152"/>
                </a:cxn>
                <a:cxn ang="0">
                  <a:pos x="256" y="164"/>
                </a:cxn>
                <a:cxn ang="0">
                  <a:pos x="234" y="160"/>
                </a:cxn>
                <a:cxn ang="0">
                  <a:pos x="228" y="162"/>
                </a:cxn>
                <a:cxn ang="0">
                  <a:pos x="210" y="174"/>
                </a:cxn>
                <a:cxn ang="0">
                  <a:pos x="138" y="174"/>
                </a:cxn>
                <a:cxn ang="0">
                  <a:pos x="118" y="190"/>
                </a:cxn>
                <a:cxn ang="0">
                  <a:pos x="120" y="222"/>
                </a:cxn>
                <a:cxn ang="0">
                  <a:pos x="94" y="232"/>
                </a:cxn>
                <a:cxn ang="0">
                  <a:pos x="86" y="234"/>
                </a:cxn>
                <a:cxn ang="0">
                  <a:pos x="86" y="240"/>
                </a:cxn>
                <a:cxn ang="0">
                  <a:pos x="96" y="264"/>
                </a:cxn>
                <a:cxn ang="0">
                  <a:pos x="46" y="264"/>
                </a:cxn>
                <a:cxn ang="0">
                  <a:pos x="30" y="282"/>
                </a:cxn>
                <a:cxn ang="0">
                  <a:pos x="0" y="346"/>
                </a:cxn>
                <a:cxn ang="0">
                  <a:pos x="136" y="314"/>
                </a:cxn>
                <a:cxn ang="0">
                  <a:pos x="162" y="322"/>
                </a:cxn>
                <a:cxn ang="0">
                  <a:pos x="596" y="242"/>
                </a:cxn>
              </a:cxnLst>
              <a:rect l="0" t="0" r="r" b="b"/>
              <a:pathLst>
                <a:path w="670" h="346">
                  <a:moveTo>
                    <a:pt x="610" y="230"/>
                  </a:moveTo>
                  <a:lnTo>
                    <a:pt x="616" y="216"/>
                  </a:lnTo>
                  <a:lnTo>
                    <a:pt x="670" y="158"/>
                  </a:lnTo>
                  <a:lnTo>
                    <a:pt x="664" y="152"/>
                  </a:lnTo>
                  <a:lnTo>
                    <a:pt x="648" y="144"/>
                  </a:lnTo>
                  <a:lnTo>
                    <a:pt x="610" y="90"/>
                  </a:lnTo>
                  <a:lnTo>
                    <a:pt x="610" y="60"/>
                  </a:lnTo>
                  <a:lnTo>
                    <a:pt x="570" y="30"/>
                  </a:lnTo>
                  <a:lnTo>
                    <a:pt x="548" y="50"/>
                  </a:lnTo>
                  <a:lnTo>
                    <a:pt x="530" y="42"/>
                  </a:lnTo>
                  <a:lnTo>
                    <a:pt x="506" y="46"/>
                  </a:lnTo>
                  <a:lnTo>
                    <a:pt x="490" y="36"/>
                  </a:lnTo>
                  <a:lnTo>
                    <a:pt x="456" y="34"/>
                  </a:lnTo>
                  <a:lnTo>
                    <a:pt x="438" y="2"/>
                  </a:lnTo>
                  <a:lnTo>
                    <a:pt x="404" y="0"/>
                  </a:lnTo>
                  <a:lnTo>
                    <a:pt x="398" y="18"/>
                  </a:lnTo>
                  <a:lnTo>
                    <a:pt x="408" y="48"/>
                  </a:lnTo>
                  <a:lnTo>
                    <a:pt x="374" y="54"/>
                  </a:lnTo>
                  <a:lnTo>
                    <a:pt x="374" y="54"/>
                  </a:lnTo>
                  <a:lnTo>
                    <a:pt x="372" y="52"/>
                  </a:lnTo>
                  <a:lnTo>
                    <a:pt x="370" y="50"/>
                  </a:lnTo>
                  <a:lnTo>
                    <a:pt x="364" y="48"/>
                  </a:lnTo>
                  <a:lnTo>
                    <a:pt x="360" y="50"/>
                  </a:lnTo>
                  <a:lnTo>
                    <a:pt x="356" y="52"/>
                  </a:lnTo>
                  <a:lnTo>
                    <a:pt x="356" y="52"/>
                  </a:lnTo>
                  <a:lnTo>
                    <a:pt x="352" y="56"/>
                  </a:lnTo>
                  <a:lnTo>
                    <a:pt x="350" y="60"/>
                  </a:lnTo>
                  <a:lnTo>
                    <a:pt x="350" y="64"/>
                  </a:lnTo>
                  <a:lnTo>
                    <a:pt x="352" y="68"/>
                  </a:lnTo>
                  <a:lnTo>
                    <a:pt x="356" y="74"/>
                  </a:lnTo>
                  <a:lnTo>
                    <a:pt x="358" y="76"/>
                  </a:lnTo>
                  <a:lnTo>
                    <a:pt x="358" y="76"/>
                  </a:lnTo>
                  <a:lnTo>
                    <a:pt x="336" y="98"/>
                  </a:lnTo>
                  <a:lnTo>
                    <a:pt x="336" y="98"/>
                  </a:lnTo>
                  <a:lnTo>
                    <a:pt x="328" y="106"/>
                  </a:lnTo>
                  <a:lnTo>
                    <a:pt x="324" y="116"/>
                  </a:lnTo>
                  <a:lnTo>
                    <a:pt x="322" y="124"/>
                  </a:lnTo>
                  <a:lnTo>
                    <a:pt x="318" y="132"/>
                  </a:lnTo>
                  <a:lnTo>
                    <a:pt x="318" y="132"/>
                  </a:lnTo>
                  <a:lnTo>
                    <a:pt x="308" y="146"/>
                  </a:lnTo>
                  <a:lnTo>
                    <a:pt x="306" y="154"/>
                  </a:lnTo>
                  <a:lnTo>
                    <a:pt x="306" y="154"/>
                  </a:lnTo>
                  <a:lnTo>
                    <a:pt x="300" y="152"/>
                  </a:lnTo>
                  <a:lnTo>
                    <a:pt x="290" y="146"/>
                  </a:lnTo>
                  <a:lnTo>
                    <a:pt x="290" y="146"/>
                  </a:lnTo>
                  <a:lnTo>
                    <a:pt x="280" y="138"/>
                  </a:lnTo>
                  <a:lnTo>
                    <a:pt x="274" y="136"/>
                  </a:lnTo>
                  <a:lnTo>
                    <a:pt x="268" y="136"/>
                  </a:lnTo>
                  <a:lnTo>
                    <a:pt x="268" y="136"/>
                  </a:lnTo>
                  <a:lnTo>
                    <a:pt x="266" y="138"/>
                  </a:lnTo>
                  <a:lnTo>
                    <a:pt x="262" y="142"/>
                  </a:lnTo>
                  <a:lnTo>
                    <a:pt x="258" y="152"/>
                  </a:lnTo>
                  <a:lnTo>
                    <a:pt x="256" y="164"/>
                  </a:lnTo>
                  <a:lnTo>
                    <a:pt x="256" y="164"/>
                  </a:lnTo>
                  <a:lnTo>
                    <a:pt x="246" y="162"/>
                  </a:lnTo>
                  <a:lnTo>
                    <a:pt x="234" y="160"/>
                  </a:lnTo>
                  <a:lnTo>
                    <a:pt x="234" y="160"/>
                  </a:lnTo>
                  <a:lnTo>
                    <a:pt x="228" y="162"/>
                  </a:lnTo>
                  <a:lnTo>
                    <a:pt x="220" y="166"/>
                  </a:lnTo>
                  <a:lnTo>
                    <a:pt x="210" y="174"/>
                  </a:lnTo>
                  <a:lnTo>
                    <a:pt x="178" y="174"/>
                  </a:lnTo>
                  <a:lnTo>
                    <a:pt x="138" y="174"/>
                  </a:lnTo>
                  <a:lnTo>
                    <a:pt x="128" y="184"/>
                  </a:lnTo>
                  <a:lnTo>
                    <a:pt x="118" y="190"/>
                  </a:lnTo>
                  <a:lnTo>
                    <a:pt x="120" y="222"/>
                  </a:lnTo>
                  <a:lnTo>
                    <a:pt x="120" y="222"/>
                  </a:lnTo>
                  <a:lnTo>
                    <a:pt x="106" y="228"/>
                  </a:lnTo>
                  <a:lnTo>
                    <a:pt x="94" y="232"/>
                  </a:lnTo>
                  <a:lnTo>
                    <a:pt x="86" y="234"/>
                  </a:lnTo>
                  <a:lnTo>
                    <a:pt x="86" y="234"/>
                  </a:lnTo>
                  <a:lnTo>
                    <a:pt x="86" y="236"/>
                  </a:lnTo>
                  <a:lnTo>
                    <a:pt x="86" y="240"/>
                  </a:lnTo>
                  <a:lnTo>
                    <a:pt x="88" y="250"/>
                  </a:lnTo>
                  <a:lnTo>
                    <a:pt x="96" y="264"/>
                  </a:lnTo>
                  <a:lnTo>
                    <a:pt x="84" y="276"/>
                  </a:lnTo>
                  <a:lnTo>
                    <a:pt x="46" y="264"/>
                  </a:lnTo>
                  <a:lnTo>
                    <a:pt x="26" y="280"/>
                  </a:lnTo>
                  <a:lnTo>
                    <a:pt x="30" y="282"/>
                  </a:lnTo>
                  <a:lnTo>
                    <a:pt x="32" y="320"/>
                  </a:lnTo>
                  <a:lnTo>
                    <a:pt x="0" y="346"/>
                  </a:lnTo>
                  <a:lnTo>
                    <a:pt x="134" y="338"/>
                  </a:lnTo>
                  <a:lnTo>
                    <a:pt x="136" y="314"/>
                  </a:lnTo>
                  <a:lnTo>
                    <a:pt x="152" y="314"/>
                  </a:lnTo>
                  <a:lnTo>
                    <a:pt x="162" y="322"/>
                  </a:lnTo>
                  <a:lnTo>
                    <a:pt x="578" y="272"/>
                  </a:lnTo>
                  <a:lnTo>
                    <a:pt x="596" y="242"/>
                  </a:lnTo>
                  <a:lnTo>
                    <a:pt x="610" y="230"/>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6" name="Freeform 36">
              <a:extLst>
                <a:ext uri="{FF2B5EF4-FFF2-40B4-BE49-F238E27FC236}">
                  <a16:creationId xmlns:a16="http://schemas.microsoft.com/office/drawing/2014/main" id="{0FF6E830-0EEE-7B0E-10E3-A31256E2C358}"/>
                </a:ext>
              </a:extLst>
            </p:cNvPr>
            <p:cNvSpPr>
              <a:spLocks/>
            </p:cNvSpPr>
            <p:nvPr>
              <p:custDataLst>
                <p:tags r:id="rId34"/>
              </p:custDataLst>
            </p:nvPr>
          </p:nvSpPr>
          <p:spPr bwMode="auto">
            <a:xfrm>
              <a:off x="7294160" y="2652247"/>
              <a:ext cx="771493" cy="452333"/>
            </a:xfrm>
            <a:custGeom>
              <a:avLst/>
              <a:gdLst/>
              <a:ahLst/>
              <a:cxnLst>
                <a:cxn ang="0">
                  <a:pos x="672" y="274"/>
                </a:cxn>
                <a:cxn ang="0">
                  <a:pos x="672" y="274"/>
                </a:cxn>
                <a:cxn ang="0">
                  <a:pos x="668" y="252"/>
                </a:cxn>
                <a:cxn ang="0">
                  <a:pos x="666" y="226"/>
                </a:cxn>
                <a:cxn ang="0">
                  <a:pos x="600" y="178"/>
                </a:cxn>
                <a:cxn ang="0">
                  <a:pos x="604" y="152"/>
                </a:cxn>
                <a:cxn ang="0">
                  <a:pos x="590" y="124"/>
                </a:cxn>
                <a:cxn ang="0">
                  <a:pos x="506" y="104"/>
                </a:cxn>
                <a:cxn ang="0">
                  <a:pos x="506" y="84"/>
                </a:cxn>
                <a:cxn ang="0">
                  <a:pos x="510" y="42"/>
                </a:cxn>
                <a:cxn ang="0">
                  <a:pos x="502" y="30"/>
                </a:cxn>
                <a:cxn ang="0">
                  <a:pos x="470" y="30"/>
                </a:cxn>
                <a:cxn ang="0">
                  <a:pos x="464" y="8"/>
                </a:cxn>
                <a:cxn ang="0">
                  <a:pos x="436" y="2"/>
                </a:cxn>
                <a:cxn ang="0">
                  <a:pos x="434" y="26"/>
                </a:cxn>
                <a:cxn ang="0">
                  <a:pos x="386" y="0"/>
                </a:cxn>
                <a:cxn ang="0">
                  <a:pos x="384" y="34"/>
                </a:cxn>
                <a:cxn ang="0">
                  <a:pos x="372" y="58"/>
                </a:cxn>
                <a:cxn ang="0">
                  <a:pos x="352" y="78"/>
                </a:cxn>
                <a:cxn ang="0">
                  <a:pos x="336" y="86"/>
                </a:cxn>
                <a:cxn ang="0">
                  <a:pos x="316" y="134"/>
                </a:cxn>
                <a:cxn ang="0">
                  <a:pos x="286" y="124"/>
                </a:cxn>
                <a:cxn ang="0">
                  <a:pos x="280" y="160"/>
                </a:cxn>
                <a:cxn ang="0">
                  <a:pos x="246" y="262"/>
                </a:cxn>
                <a:cxn ang="0">
                  <a:pos x="208" y="274"/>
                </a:cxn>
                <a:cxn ang="0">
                  <a:pos x="198" y="288"/>
                </a:cxn>
                <a:cxn ang="0">
                  <a:pos x="176" y="302"/>
                </a:cxn>
                <a:cxn ang="0">
                  <a:pos x="162" y="288"/>
                </a:cxn>
                <a:cxn ang="0">
                  <a:pos x="140" y="310"/>
                </a:cxn>
                <a:cxn ang="0">
                  <a:pos x="116" y="306"/>
                </a:cxn>
                <a:cxn ang="0">
                  <a:pos x="96" y="286"/>
                </a:cxn>
                <a:cxn ang="0">
                  <a:pos x="92" y="280"/>
                </a:cxn>
                <a:cxn ang="0">
                  <a:pos x="38" y="338"/>
                </a:cxn>
                <a:cxn ang="0">
                  <a:pos x="32" y="352"/>
                </a:cxn>
                <a:cxn ang="0">
                  <a:pos x="18" y="364"/>
                </a:cxn>
                <a:cxn ang="0">
                  <a:pos x="0" y="394"/>
                </a:cxn>
                <a:cxn ang="0">
                  <a:pos x="144" y="376"/>
                </a:cxn>
                <a:cxn ang="0">
                  <a:pos x="672" y="274"/>
                </a:cxn>
              </a:cxnLst>
              <a:rect l="0" t="0" r="r" b="b"/>
              <a:pathLst>
                <a:path w="672" h="394">
                  <a:moveTo>
                    <a:pt x="672" y="274"/>
                  </a:moveTo>
                  <a:lnTo>
                    <a:pt x="672" y="274"/>
                  </a:lnTo>
                  <a:lnTo>
                    <a:pt x="668" y="252"/>
                  </a:lnTo>
                  <a:lnTo>
                    <a:pt x="666" y="226"/>
                  </a:lnTo>
                  <a:lnTo>
                    <a:pt x="600" y="178"/>
                  </a:lnTo>
                  <a:lnTo>
                    <a:pt x="604" y="152"/>
                  </a:lnTo>
                  <a:lnTo>
                    <a:pt x="590" y="124"/>
                  </a:lnTo>
                  <a:lnTo>
                    <a:pt x="506" y="104"/>
                  </a:lnTo>
                  <a:lnTo>
                    <a:pt x="506" y="84"/>
                  </a:lnTo>
                  <a:lnTo>
                    <a:pt x="510" y="42"/>
                  </a:lnTo>
                  <a:lnTo>
                    <a:pt x="502" y="30"/>
                  </a:lnTo>
                  <a:lnTo>
                    <a:pt x="470" y="30"/>
                  </a:lnTo>
                  <a:lnTo>
                    <a:pt x="464" y="8"/>
                  </a:lnTo>
                  <a:lnTo>
                    <a:pt x="436" y="2"/>
                  </a:lnTo>
                  <a:lnTo>
                    <a:pt x="434" y="26"/>
                  </a:lnTo>
                  <a:lnTo>
                    <a:pt x="386" y="0"/>
                  </a:lnTo>
                  <a:lnTo>
                    <a:pt x="384" y="34"/>
                  </a:lnTo>
                  <a:lnTo>
                    <a:pt x="372" y="58"/>
                  </a:lnTo>
                  <a:lnTo>
                    <a:pt x="352" y="78"/>
                  </a:lnTo>
                  <a:lnTo>
                    <a:pt x="336" y="86"/>
                  </a:lnTo>
                  <a:lnTo>
                    <a:pt x="316" y="134"/>
                  </a:lnTo>
                  <a:lnTo>
                    <a:pt x="286" y="124"/>
                  </a:lnTo>
                  <a:lnTo>
                    <a:pt x="280" y="160"/>
                  </a:lnTo>
                  <a:lnTo>
                    <a:pt x="246" y="262"/>
                  </a:lnTo>
                  <a:lnTo>
                    <a:pt x="208" y="274"/>
                  </a:lnTo>
                  <a:lnTo>
                    <a:pt x="198" y="288"/>
                  </a:lnTo>
                  <a:lnTo>
                    <a:pt x="176" y="302"/>
                  </a:lnTo>
                  <a:lnTo>
                    <a:pt x="162" y="288"/>
                  </a:lnTo>
                  <a:lnTo>
                    <a:pt x="140" y="310"/>
                  </a:lnTo>
                  <a:lnTo>
                    <a:pt x="116" y="306"/>
                  </a:lnTo>
                  <a:lnTo>
                    <a:pt x="96" y="286"/>
                  </a:lnTo>
                  <a:lnTo>
                    <a:pt x="92" y="280"/>
                  </a:lnTo>
                  <a:lnTo>
                    <a:pt x="38" y="338"/>
                  </a:lnTo>
                  <a:lnTo>
                    <a:pt x="32" y="352"/>
                  </a:lnTo>
                  <a:lnTo>
                    <a:pt x="18" y="364"/>
                  </a:lnTo>
                  <a:lnTo>
                    <a:pt x="0" y="394"/>
                  </a:lnTo>
                  <a:lnTo>
                    <a:pt x="144" y="376"/>
                  </a:lnTo>
                  <a:lnTo>
                    <a:pt x="672" y="274"/>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7" name="Freeform 37">
              <a:extLst>
                <a:ext uri="{FF2B5EF4-FFF2-40B4-BE49-F238E27FC236}">
                  <a16:creationId xmlns:a16="http://schemas.microsoft.com/office/drawing/2014/main" id="{2D475F75-7D51-9711-0972-46D17C5D9D16}"/>
                </a:ext>
              </a:extLst>
            </p:cNvPr>
            <p:cNvSpPr>
              <a:spLocks/>
            </p:cNvSpPr>
            <p:nvPr>
              <p:custDataLst>
                <p:tags r:id="rId35"/>
              </p:custDataLst>
            </p:nvPr>
          </p:nvSpPr>
          <p:spPr bwMode="auto">
            <a:xfrm>
              <a:off x="7048476" y="2353753"/>
              <a:ext cx="456926" cy="507440"/>
            </a:xfrm>
            <a:custGeom>
              <a:avLst/>
              <a:gdLst/>
              <a:ahLst/>
              <a:cxnLst>
                <a:cxn ang="0">
                  <a:pos x="396" y="146"/>
                </a:cxn>
                <a:cxn ang="0">
                  <a:pos x="360" y="0"/>
                </a:cxn>
                <a:cxn ang="0">
                  <a:pos x="304" y="38"/>
                </a:cxn>
                <a:cxn ang="0">
                  <a:pos x="258" y="70"/>
                </a:cxn>
                <a:cxn ang="0">
                  <a:pos x="220" y="90"/>
                </a:cxn>
                <a:cxn ang="0">
                  <a:pos x="192" y="100"/>
                </a:cxn>
                <a:cxn ang="0">
                  <a:pos x="170" y="102"/>
                </a:cxn>
                <a:cxn ang="0">
                  <a:pos x="154" y="98"/>
                </a:cxn>
                <a:cxn ang="0">
                  <a:pos x="132" y="82"/>
                </a:cxn>
                <a:cxn ang="0">
                  <a:pos x="124" y="74"/>
                </a:cxn>
                <a:cxn ang="0">
                  <a:pos x="10" y="90"/>
                </a:cxn>
                <a:cxn ang="0">
                  <a:pos x="34" y="384"/>
                </a:cxn>
                <a:cxn ang="0">
                  <a:pos x="40" y="382"/>
                </a:cxn>
                <a:cxn ang="0">
                  <a:pos x="92" y="416"/>
                </a:cxn>
                <a:cxn ang="0">
                  <a:pos x="142" y="428"/>
                </a:cxn>
                <a:cxn ang="0">
                  <a:pos x="184" y="432"/>
                </a:cxn>
                <a:cxn ang="0">
                  <a:pos x="246" y="442"/>
                </a:cxn>
                <a:cxn ang="0">
                  <a:pos x="276" y="412"/>
                </a:cxn>
                <a:cxn ang="0">
                  <a:pos x="274" y="408"/>
                </a:cxn>
                <a:cxn ang="0">
                  <a:pos x="272" y="382"/>
                </a:cxn>
                <a:cxn ang="0">
                  <a:pos x="278" y="374"/>
                </a:cxn>
                <a:cxn ang="0">
                  <a:pos x="286" y="372"/>
                </a:cxn>
                <a:cxn ang="0">
                  <a:pos x="296" y="372"/>
                </a:cxn>
                <a:cxn ang="0">
                  <a:pos x="302" y="370"/>
                </a:cxn>
                <a:cxn ang="0">
                  <a:pos x="306" y="366"/>
                </a:cxn>
                <a:cxn ang="0">
                  <a:pos x="302" y="348"/>
                </a:cxn>
                <a:cxn ang="0">
                  <a:pos x="310" y="336"/>
                </a:cxn>
                <a:cxn ang="0">
                  <a:pos x="328" y="320"/>
                </a:cxn>
                <a:cxn ang="0">
                  <a:pos x="340" y="310"/>
                </a:cxn>
                <a:cxn ang="0">
                  <a:pos x="376" y="274"/>
                </a:cxn>
                <a:cxn ang="0">
                  <a:pos x="378" y="246"/>
                </a:cxn>
                <a:cxn ang="0">
                  <a:pos x="384" y="198"/>
                </a:cxn>
                <a:cxn ang="0">
                  <a:pos x="384" y="158"/>
                </a:cxn>
              </a:cxnLst>
              <a:rect l="0" t="0" r="r" b="b"/>
              <a:pathLst>
                <a:path w="398" h="442">
                  <a:moveTo>
                    <a:pt x="398" y="158"/>
                  </a:moveTo>
                  <a:lnTo>
                    <a:pt x="396" y="146"/>
                  </a:lnTo>
                  <a:lnTo>
                    <a:pt x="378" y="134"/>
                  </a:lnTo>
                  <a:lnTo>
                    <a:pt x="360" y="0"/>
                  </a:lnTo>
                  <a:lnTo>
                    <a:pt x="360" y="0"/>
                  </a:lnTo>
                  <a:lnTo>
                    <a:pt x="304" y="38"/>
                  </a:lnTo>
                  <a:lnTo>
                    <a:pt x="304" y="38"/>
                  </a:lnTo>
                  <a:lnTo>
                    <a:pt x="258" y="70"/>
                  </a:lnTo>
                  <a:lnTo>
                    <a:pt x="238" y="80"/>
                  </a:lnTo>
                  <a:lnTo>
                    <a:pt x="220" y="90"/>
                  </a:lnTo>
                  <a:lnTo>
                    <a:pt x="206" y="96"/>
                  </a:lnTo>
                  <a:lnTo>
                    <a:pt x="192" y="100"/>
                  </a:lnTo>
                  <a:lnTo>
                    <a:pt x="180" y="102"/>
                  </a:lnTo>
                  <a:lnTo>
                    <a:pt x="170" y="102"/>
                  </a:lnTo>
                  <a:lnTo>
                    <a:pt x="162" y="100"/>
                  </a:lnTo>
                  <a:lnTo>
                    <a:pt x="154" y="98"/>
                  </a:lnTo>
                  <a:lnTo>
                    <a:pt x="142" y="92"/>
                  </a:lnTo>
                  <a:lnTo>
                    <a:pt x="132" y="82"/>
                  </a:lnTo>
                  <a:lnTo>
                    <a:pt x="124" y="74"/>
                  </a:lnTo>
                  <a:lnTo>
                    <a:pt x="124" y="74"/>
                  </a:lnTo>
                  <a:lnTo>
                    <a:pt x="122" y="70"/>
                  </a:lnTo>
                  <a:lnTo>
                    <a:pt x="10" y="90"/>
                  </a:lnTo>
                  <a:lnTo>
                    <a:pt x="0" y="90"/>
                  </a:lnTo>
                  <a:lnTo>
                    <a:pt x="34" y="384"/>
                  </a:lnTo>
                  <a:lnTo>
                    <a:pt x="38" y="388"/>
                  </a:lnTo>
                  <a:lnTo>
                    <a:pt x="40" y="382"/>
                  </a:lnTo>
                  <a:lnTo>
                    <a:pt x="74" y="384"/>
                  </a:lnTo>
                  <a:lnTo>
                    <a:pt x="92" y="416"/>
                  </a:lnTo>
                  <a:lnTo>
                    <a:pt x="126" y="418"/>
                  </a:lnTo>
                  <a:lnTo>
                    <a:pt x="142" y="428"/>
                  </a:lnTo>
                  <a:lnTo>
                    <a:pt x="166" y="424"/>
                  </a:lnTo>
                  <a:lnTo>
                    <a:pt x="184" y="432"/>
                  </a:lnTo>
                  <a:lnTo>
                    <a:pt x="206" y="412"/>
                  </a:lnTo>
                  <a:lnTo>
                    <a:pt x="246" y="442"/>
                  </a:lnTo>
                  <a:lnTo>
                    <a:pt x="246" y="440"/>
                  </a:lnTo>
                  <a:lnTo>
                    <a:pt x="276" y="412"/>
                  </a:lnTo>
                  <a:lnTo>
                    <a:pt x="276" y="412"/>
                  </a:lnTo>
                  <a:lnTo>
                    <a:pt x="274" y="408"/>
                  </a:lnTo>
                  <a:lnTo>
                    <a:pt x="272" y="396"/>
                  </a:lnTo>
                  <a:lnTo>
                    <a:pt x="272" y="382"/>
                  </a:lnTo>
                  <a:lnTo>
                    <a:pt x="274" y="378"/>
                  </a:lnTo>
                  <a:lnTo>
                    <a:pt x="278" y="374"/>
                  </a:lnTo>
                  <a:lnTo>
                    <a:pt x="278" y="374"/>
                  </a:lnTo>
                  <a:lnTo>
                    <a:pt x="286" y="372"/>
                  </a:lnTo>
                  <a:lnTo>
                    <a:pt x="292" y="372"/>
                  </a:lnTo>
                  <a:lnTo>
                    <a:pt x="296" y="372"/>
                  </a:lnTo>
                  <a:lnTo>
                    <a:pt x="302" y="370"/>
                  </a:lnTo>
                  <a:lnTo>
                    <a:pt x="302" y="370"/>
                  </a:lnTo>
                  <a:lnTo>
                    <a:pt x="306" y="368"/>
                  </a:lnTo>
                  <a:lnTo>
                    <a:pt x="306" y="366"/>
                  </a:lnTo>
                  <a:lnTo>
                    <a:pt x="306" y="358"/>
                  </a:lnTo>
                  <a:lnTo>
                    <a:pt x="302" y="348"/>
                  </a:lnTo>
                  <a:lnTo>
                    <a:pt x="302" y="348"/>
                  </a:lnTo>
                  <a:lnTo>
                    <a:pt x="310" y="336"/>
                  </a:lnTo>
                  <a:lnTo>
                    <a:pt x="318" y="326"/>
                  </a:lnTo>
                  <a:lnTo>
                    <a:pt x="328" y="320"/>
                  </a:lnTo>
                  <a:lnTo>
                    <a:pt x="328" y="320"/>
                  </a:lnTo>
                  <a:lnTo>
                    <a:pt x="340" y="310"/>
                  </a:lnTo>
                  <a:lnTo>
                    <a:pt x="356" y="296"/>
                  </a:lnTo>
                  <a:lnTo>
                    <a:pt x="376" y="274"/>
                  </a:lnTo>
                  <a:lnTo>
                    <a:pt x="366" y="254"/>
                  </a:lnTo>
                  <a:lnTo>
                    <a:pt x="378" y="246"/>
                  </a:lnTo>
                  <a:lnTo>
                    <a:pt x="374" y="216"/>
                  </a:lnTo>
                  <a:lnTo>
                    <a:pt x="384" y="198"/>
                  </a:lnTo>
                  <a:lnTo>
                    <a:pt x="372" y="170"/>
                  </a:lnTo>
                  <a:lnTo>
                    <a:pt x="384" y="158"/>
                  </a:lnTo>
                  <a:lnTo>
                    <a:pt x="398" y="158"/>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8" name="Freeform 38">
              <a:extLst>
                <a:ext uri="{FF2B5EF4-FFF2-40B4-BE49-F238E27FC236}">
                  <a16:creationId xmlns:a16="http://schemas.microsoft.com/office/drawing/2014/main" id="{9D69B361-FBF6-28A2-4089-D173A647113D}"/>
                </a:ext>
              </a:extLst>
            </p:cNvPr>
            <p:cNvSpPr>
              <a:spLocks/>
            </p:cNvSpPr>
            <p:nvPr>
              <p:custDataLst>
                <p:tags r:id="rId36"/>
              </p:custDataLst>
            </p:nvPr>
          </p:nvSpPr>
          <p:spPr bwMode="auto">
            <a:xfrm>
              <a:off x="6398677" y="2385898"/>
              <a:ext cx="415596" cy="727867"/>
            </a:xfrm>
            <a:custGeom>
              <a:avLst/>
              <a:gdLst/>
              <a:ahLst/>
              <a:cxnLst>
                <a:cxn ang="0">
                  <a:pos x="326" y="490"/>
                </a:cxn>
                <a:cxn ang="0">
                  <a:pos x="350" y="374"/>
                </a:cxn>
                <a:cxn ang="0">
                  <a:pos x="338" y="82"/>
                </a:cxn>
                <a:cxn ang="0">
                  <a:pos x="330" y="82"/>
                </a:cxn>
                <a:cxn ang="0">
                  <a:pos x="324" y="74"/>
                </a:cxn>
                <a:cxn ang="0">
                  <a:pos x="322" y="58"/>
                </a:cxn>
                <a:cxn ang="0">
                  <a:pos x="322" y="40"/>
                </a:cxn>
                <a:cxn ang="0">
                  <a:pos x="312" y="0"/>
                </a:cxn>
                <a:cxn ang="0">
                  <a:pos x="88" y="42"/>
                </a:cxn>
                <a:cxn ang="0">
                  <a:pos x="112" y="88"/>
                </a:cxn>
                <a:cxn ang="0">
                  <a:pos x="106" y="90"/>
                </a:cxn>
                <a:cxn ang="0">
                  <a:pos x="96" y="104"/>
                </a:cxn>
                <a:cxn ang="0">
                  <a:pos x="90" y="114"/>
                </a:cxn>
                <a:cxn ang="0">
                  <a:pos x="74" y="134"/>
                </a:cxn>
                <a:cxn ang="0">
                  <a:pos x="64" y="138"/>
                </a:cxn>
                <a:cxn ang="0">
                  <a:pos x="44" y="140"/>
                </a:cxn>
                <a:cxn ang="0">
                  <a:pos x="38" y="142"/>
                </a:cxn>
                <a:cxn ang="0">
                  <a:pos x="36" y="150"/>
                </a:cxn>
                <a:cxn ang="0">
                  <a:pos x="38" y="156"/>
                </a:cxn>
                <a:cxn ang="0">
                  <a:pos x="42" y="172"/>
                </a:cxn>
                <a:cxn ang="0">
                  <a:pos x="42" y="182"/>
                </a:cxn>
                <a:cxn ang="0">
                  <a:pos x="36" y="202"/>
                </a:cxn>
                <a:cxn ang="0">
                  <a:pos x="16" y="242"/>
                </a:cxn>
                <a:cxn ang="0">
                  <a:pos x="6" y="260"/>
                </a:cxn>
                <a:cxn ang="0">
                  <a:pos x="2" y="270"/>
                </a:cxn>
                <a:cxn ang="0">
                  <a:pos x="2" y="288"/>
                </a:cxn>
                <a:cxn ang="0">
                  <a:pos x="4" y="296"/>
                </a:cxn>
                <a:cxn ang="0">
                  <a:pos x="16" y="338"/>
                </a:cxn>
                <a:cxn ang="0">
                  <a:pos x="84" y="434"/>
                </a:cxn>
                <a:cxn ang="0">
                  <a:pos x="94" y="432"/>
                </a:cxn>
                <a:cxn ang="0">
                  <a:pos x="120" y="430"/>
                </a:cxn>
                <a:cxn ang="0">
                  <a:pos x="128" y="436"/>
                </a:cxn>
                <a:cxn ang="0">
                  <a:pos x="130" y="444"/>
                </a:cxn>
                <a:cxn ang="0">
                  <a:pos x="128" y="448"/>
                </a:cxn>
                <a:cxn ang="0">
                  <a:pos x="120" y="474"/>
                </a:cxn>
                <a:cxn ang="0">
                  <a:pos x="118" y="510"/>
                </a:cxn>
                <a:cxn ang="0">
                  <a:pos x="146" y="540"/>
                </a:cxn>
                <a:cxn ang="0">
                  <a:pos x="206" y="596"/>
                </a:cxn>
                <a:cxn ang="0">
                  <a:pos x="228" y="634"/>
                </a:cxn>
                <a:cxn ang="0">
                  <a:pos x="286" y="630"/>
                </a:cxn>
                <a:cxn ang="0">
                  <a:pos x="298" y="618"/>
                </a:cxn>
                <a:cxn ang="0">
                  <a:pos x="288" y="594"/>
                </a:cxn>
                <a:cxn ang="0">
                  <a:pos x="288" y="588"/>
                </a:cxn>
                <a:cxn ang="0">
                  <a:pos x="296" y="586"/>
                </a:cxn>
                <a:cxn ang="0">
                  <a:pos x="322" y="576"/>
                </a:cxn>
                <a:cxn ang="0">
                  <a:pos x="324" y="542"/>
                </a:cxn>
                <a:cxn ang="0">
                  <a:pos x="326" y="506"/>
                </a:cxn>
              </a:cxnLst>
              <a:rect l="0" t="0" r="r" b="b"/>
              <a:pathLst>
                <a:path w="362" h="634">
                  <a:moveTo>
                    <a:pt x="326" y="506"/>
                  </a:moveTo>
                  <a:lnTo>
                    <a:pt x="326" y="490"/>
                  </a:lnTo>
                  <a:lnTo>
                    <a:pt x="362" y="434"/>
                  </a:lnTo>
                  <a:lnTo>
                    <a:pt x="350" y="374"/>
                  </a:lnTo>
                  <a:lnTo>
                    <a:pt x="356" y="348"/>
                  </a:lnTo>
                  <a:lnTo>
                    <a:pt x="338" y="82"/>
                  </a:lnTo>
                  <a:lnTo>
                    <a:pt x="338" y="82"/>
                  </a:lnTo>
                  <a:lnTo>
                    <a:pt x="330" y="82"/>
                  </a:lnTo>
                  <a:lnTo>
                    <a:pt x="326" y="78"/>
                  </a:lnTo>
                  <a:lnTo>
                    <a:pt x="324" y="74"/>
                  </a:lnTo>
                  <a:lnTo>
                    <a:pt x="322" y="70"/>
                  </a:lnTo>
                  <a:lnTo>
                    <a:pt x="322" y="58"/>
                  </a:lnTo>
                  <a:lnTo>
                    <a:pt x="322" y="40"/>
                  </a:lnTo>
                  <a:lnTo>
                    <a:pt x="322" y="40"/>
                  </a:lnTo>
                  <a:lnTo>
                    <a:pt x="318" y="20"/>
                  </a:lnTo>
                  <a:lnTo>
                    <a:pt x="312" y="0"/>
                  </a:lnTo>
                  <a:lnTo>
                    <a:pt x="66" y="10"/>
                  </a:lnTo>
                  <a:lnTo>
                    <a:pt x="88" y="42"/>
                  </a:lnTo>
                  <a:lnTo>
                    <a:pt x="112" y="50"/>
                  </a:lnTo>
                  <a:lnTo>
                    <a:pt x="112" y="88"/>
                  </a:lnTo>
                  <a:lnTo>
                    <a:pt x="112" y="88"/>
                  </a:lnTo>
                  <a:lnTo>
                    <a:pt x="106" y="90"/>
                  </a:lnTo>
                  <a:lnTo>
                    <a:pt x="100" y="96"/>
                  </a:lnTo>
                  <a:lnTo>
                    <a:pt x="96" y="104"/>
                  </a:lnTo>
                  <a:lnTo>
                    <a:pt x="96" y="104"/>
                  </a:lnTo>
                  <a:lnTo>
                    <a:pt x="90" y="114"/>
                  </a:lnTo>
                  <a:lnTo>
                    <a:pt x="82" y="124"/>
                  </a:lnTo>
                  <a:lnTo>
                    <a:pt x="74" y="134"/>
                  </a:lnTo>
                  <a:lnTo>
                    <a:pt x="64" y="138"/>
                  </a:lnTo>
                  <a:lnTo>
                    <a:pt x="64" y="138"/>
                  </a:lnTo>
                  <a:lnTo>
                    <a:pt x="52" y="140"/>
                  </a:lnTo>
                  <a:lnTo>
                    <a:pt x="44" y="140"/>
                  </a:lnTo>
                  <a:lnTo>
                    <a:pt x="42" y="140"/>
                  </a:lnTo>
                  <a:lnTo>
                    <a:pt x="38" y="142"/>
                  </a:lnTo>
                  <a:lnTo>
                    <a:pt x="38" y="146"/>
                  </a:lnTo>
                  <a:lnTo>
                    <a:pt x="36" y="150"/>
                  </a:lnTo>
                  <a:lnTo>
                    <a:pt x="36" y="150"/>
                  </a:lnTo>
                  <a:lnTo>
                    <a:pt x="38" y="156"/>
                  </a:lnTo>
                  <a:lnTo>
                    <a:pt x="38" y="162"/>
                  </a:lnTo>
                  <a:lnTo>
                    <a:pt x="42" y="172"/>
                  </a:lnTo>
                  <a:lnTo>
                    <a:pt x="42" y="176"/>
                  </a:lnTo>
                  <a:lnTo>
                    <a:pt x="42" y="182"/>
                  </a:lnTo>
                  <a:lnTo>
                    <a:pt x="40" y="190"/>
                  </a:lnTo>
                  <a:lnTo>
                    <a:pt x="36" y="202"/>
                  </a:lnTo>
                  <a:lnTo>
                    <a:pt x="36" y="202"/>
                  </a:lnTo>
                  <a:lnTo>
                    <a:pt x="16" y="242"/>
                  </a:lnTo>
                  <a:lnTo>
                    <a:pt x="6" y="260"/>
                  </a:lnTo>
                  <a:lnTo>
                    <a:pt x="6" y="260"/>
                  </a:lnTo>
                  <a:lnTo>
                    <a:pt x="4" y="262"/>
                  </a:lnTo>
                  <a:lnTo>
                    <a:pt x="2" y="270"/>
                  </a:lnTo>
                  <a:lnTo>
                    <a:pt x="0" y="280"/>
                  </a:lnTo>
                  <a:lnTo>
                    <a:pt x="2" y="288"/>
                  </a:lnTo>
                  <a:lnTo>
                    <a:pt x="4" y="296"/>
                  </a:lnTo>
                  <a:lnTo>
                    <a:pt x="4" y="296"/>
                  </a:lnTo>
                  <a:lnTo>
                    <a:pt x="14" y="326"/>
                  </a:lnTo>
                  <a:lnTo>
                    <a:pt x="16" y="338"/>
                  </a:lnTo>
                  <a:lnTo>
                    <a:pt x="72" y="390"/>
                  </a:lnTo>
                  <a:lnTo>
                    <a:pt x="84" y="434"/>
                  </a:lnTo>
                  <a:lnTo>
                    <a:pt x="84" y="434"/>
                  </a:lnTo>
                  <a:lnTo>
                    <a:pt x="94" y="432"/>
                  </a:lnTo>
                  <a:lnTo>
                    <a:pt x="112" y="428"/>
                  </a:lnTo>
                  <a:lnTo>
                    <a:pt x="120" y="430"/>
                  </a:lnTo>
                  <a:lnTo>
                    <a:pt x="126" y="432"/>
                  </a:lnTo>
                  <a:lnTo>
                    <a:pt x="128" y="436"/>
                  </a:lnTo>
                  <a:lnTo>
                    <a:pt x="130" y="438"/>
                  </a:lnTo>
                  <a:lnTo>
                    <a:pt x="130" y="444"/>
                  </a:lnTo>
                  <a:lnTo>
                    <a:pt x="128" y="448"/>
                  </a:lnTo>
                  <a:lnTo>
                    <a:pt x="128" y="448"/>
                  </a:lnTo>
                  <a:lnTo>
                    <a:pt x="122" y="462"/>
                  </a:lnTo>
                  <a:lnTo>
                    <a:pt x="120" y="474"/>
                  </a:lnTo>
                  <a:lnTo>
                    <a:pt x="118" y="494"/>
                  </a:lnTo>
                  <a:lnTo>
                    <a:pt x="118" y="510"/>
                  </a:lnTo>
                  <a:lnTo>
                    <a:pt x="118" y="516"/>
                  </a:lnTo>
                  <a:lnTo>
                    <a:pt x="146" y="540"/>
                  </a:lnTo>
                  <a:lnTo>
                    <a:pt x="188" y="562"/>
                  </a:lnTo>
                  <a:lnTo>
                    <a:pt x="206" y="596"/>
                  </a:lnTo>
                  <a:lnTo>
                    <a:pt x="200" y="622"/>
                  </a:lnTo>
                  <a:lnTo>
                    <a:pt x="228" y="634"/>
                  </a:lnTo>
                  <a:lnTo>
                    <a:pt x="248" y="618"/>
                  </a:lnTo>
                  <a:lnTo>
                    <a:pt x="286" y="630"/>
                  </a:lnTo>
                  <a:lnTo>
                    <a:pt x="298" y="618"/>
                  </a:lnTo>
                  <a:lnTo>
                    <a:pt x="298" y="618"/>
                  </a:lnTo>
                  <a:lnTo>
                    <a:pt x="290" y="604"/>
                  </a:lnTo>
                  <a:lnTo>
                    <a:pt x="288" y="594"/>
                  </a:lnTo>
                  <a:lnTo>
                    <a:pt x="288" y="590"/>
                  </a:lnTo>
                  <a:lnTo>
                    <a:pt x="288" y="588"/>
                  </a:lnTo>
                  <a:lnTo>
                    <a:pt x="288" y="588"/>
                  </a:lnTo>
                  <a:lnTo>
                    <a:pt x="296" y="586"/>
                  </a:lnTo>
                  <a:lnTo>
                    <a:pt x="308" y="582"/>
                  </a:lnTo>
                  <a:lnTo>
                    <a:pt x="322" y="576"/>
                  </a:lnTo>
                  <a:lnTo>
                    <a:pt x="320" y="544"/>
                  </a:lnTo>
                  <a:lnTo>
                    <a:pt x="324" y="542"/>
                  </a:lnTo>
                  <a:lnTo>
                    <a:pt x="316" y="524"/>
                  </a:lnTo>
                  <a:lnTo>
                    <a:pt x="326" y="506"/>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79" name="Freeform 39">
              <a:extLst>
                <a:ext uri="{FF2B5EF4-FFF2-40B4-BE49-F238E27FC236}">
                  <a16:creationId xmlns:a16="http://schemas.microsoft.com/office/drawing/2014/main" id="{9C942CC6-A9BC-B09C-9195-B44C569E020B}"/>
                </a:ext>
              </a:extLst>
            </p:cNvPr>
            <p:cNvSpPr>
              <a:spLocks/>
            </p:cNvSpPr>
            <p:nvPr>
              <p:custDataLst>
                <p:tags r:id="rId37"/>
              </p:custDataLst>
            </p:nvPr>
          </p:nvSpPr>
          <p:spPr bwMode="auto">
            <a:xfrm>
              <a:off x="6761462" y="2452486"/>
              <a:ext cx="337528" cy="555659"/>
            </a:xfrm>
            <a:custGeom>
              <a:avLst/>
              <a:gdLst/>
              <a:ahLst/>
              <a:cxnLst>
                <a:cxn ang="0">
                  <a:pos x="288" y="302"/>
                </a:cxn>
                <a:cxn ang="0">
                  <a:pos x="250" y="4"/>
                </a:cxn>
                <a:cxn ang="0">
                  <a:pos x="84" y="0"/>
                </a:cxn>
                <a:cxn ang="0">
                  <a:pos x="64" y="18"/>
                </a:cxn>
                <a:cxn ang="0">
                  <a:pos x="36" y="24"/>
                </a:cxn>
                <a:cxn ang="0">
                  <a:pos x="22" y="24"/>
                </a:cxn>
                <a:cxn ang="0">
                  <a:pos x="34" y="316"/>
                </a:cxn>
                <a:cxn ang="0">
                  <a:pos x="10" y="432"/>
                </a:cxn>
                <a:cxn ang="0">
                  <a:pos x="0" y="466"/>
                </a:cxn>
                <a:cxn ang="0">
                  <a:pos x="14" y="480"/>
                </a:cxn>
                <a:cxn ang="0">
                  <a:pos x="64" y="470"/>
                </a:cxn>
                <a:cxn ang="0">
                  <a:pos x="96" y="470"/>
                </a:cxn>
                <a:cxn ang="0">
                  <a:pos x="114" y="458"/>
                </a:cxn>
                <a:cxn ang="0">
                  <a:pos x="120" y="456"/>
                </a:cxn>
                <a:cxn ang="0">
                  <a:pos x="142" y="460"/>
                </a:cxn>
                <a:cxn ang="0">
                  <a:pos x="144" y="448"/>
                </a:cxn>
                <a:cxn ang="0">
                  <a:pos x="152" y="434"/>
                </a:cxn>
                <a:cxn ang="0">
                  <a:pos x="154" y="432"/>
                </a:cxn>
                <a:cxn ang="0">
                  <a:pos x="166" y="434"/>
                </a:cxn>
                <a:cxn ang="0">
                  <a:pos x="176" y="442"/>
                </a:cxn>
                <a:cxn ang="0">
                  <a:pos x="192" y="450"/>
                </a:cxn>
                <a:cxn ang="0">
                  <a:pos x="194" y="442"/>
                </a:cxn>
                <a:cxn ang="0">
                  <a:pos x="204" y="428"/>
                </a:cxn>
                <a:cxn ang="0">
                  <a:pos x="210" y="412"/>
                </a:cxn>
                <a:cxn ang="0">
                  <a:pos x="222" y="394"/>
                </a:cxn>
                <a:cxn ang="0">
                  <a:pos x="244" y="372"/>
                </a:cxn>
                <a:cxn ang="0">
                  <a:pos x="242" y="370"/>
                </a:cxn>
                <a:cxn ang="0">
                  <a:pos x="236" y="360"/>
                </a:cxn>
                <a:cxn ang="0">
                  <a:pos x="238" y="352"/>
                </a:cxn>
                <a:cxn ang="0">
                  <a:pos x="242" y="348"/>
                </a:cxn>
                <a:cxn ang="0">
                  <a:pos x="250" y="344"/>
                </a:cxn>
                <a:cxn ang="0">
                  <a:pos x="258" y="348"/>
                </a:cxn>
                <a:cxn ang="0">
                  <a:pos x="294" y="344"/>
                </a:cxn>
              </a:cxnLst>
              <a:rect l="0" t="0" r="r" b="b"/>
              <a:pathLst>
                <a:path w="294" h="484">
                  <a:moveTo>
                    <a:pt x="284" y="314"/>
                  </a:moveTo>
                  <a:lnTo>
                    <a:pt x="288" y="302"/>
                  </a:lnTo>
                  <a:lnTo>
                    <a:pt x="284" y="298"/>
                  </a:lnTo>
                  <a:lnTo>
                    <a:pt x="250" y="4"/>
                  </a:lnTo>
                  <a:lnTo>
                    <a:pt x="84" y="0"/>
                  </a:lnTo>
                  <a:lnTo>
                    <a:pt x="84" y="0"/>
                  </a:lnTo>
                  <a:lnTo>
                    <a:pt x="74" y="10"/>
                  </a:lnTo>
                  <a:lnTo>
                    <a:pt x="64" y="18"/>
                  </a:lnTo>
                  <a:lnTo>
                    <a:pt x="50" y="22"/>
                  </a:lnTo>
                  <a:lnTo>
                    <a:pt x="36" y="24"/>
                  </a:lnTo>
                  <a:lnTo>
                    <a:pt x="36" y="24"/>
                  </a:lnTo>
                  <a:lnTo>
                    <a:pt x="22" y="24"/>
                  </a:lnTo>
                  <a:lnTo>
                    <a:pt x="40" y="290"/>
                  </a:lnTo>
                  <a:lnTo>
                    <a:pt x="34" y="316"/>
                  </a:lnTo>
                  <a:lnTo>
                    <a:pt x="46" y="376"/>
                  </a:lnTo>
                  <a:lnTo>
                    <a:pt x="10" y="432"/>
                  </a:lnTo>
                  <a:lnTo>
                    <a:pt x="10" y="448"/>
                  </a:lnTo>
                  <a:lnTo>
                    <a:pt x="0" y="466"/>
                  </a:lnTo>
                  <a:lnTo>
                    <a:pt x="8" y="484"/>
                  </a:lnTo>
                  <a:lnTo>
                    <a:pt x="14" y="480"/>
                  </a:lnTo>
                  <a:lnTo>
                    <a:pt x="24" y="470"/>
                  </a:lnTo>
                  <a:lnTo>
                    <a:pt x="64" y="470"/>
                  </a:lnTo>
                  <a:lnTo>
                    <a:pt x="96" y="470"/>
                  </a:lnTo>
                  <a:lnTo>
                    <a:pt x="96" y="470"/>
                  </a:lnTo>
                  <a:lnTo>
                    <a:pt x="106" y="462"/>
                  </a:lnTo>
                  <a:lnTo>
                    <a:pt x="114" y="458"/>
                  </a:lnTo>
                  <a:lnTo>
                    <a:pt x="120" y="456"/>
                  </a:lnTo>
                  <a:lnTo>
                    <a:pt x="120" y="456"/>
                  </a:lnTo>
                  <a:lnTo>
                    <a:pt x="132" y="458"/>
                  </a:lnTo>
                  <a:lnTo>
                    <a:pt x="142" y="460"/>
                  </a:lnTo>
                  <a:lnTo>
                    <a:pt x="142" y="460"/>
                  </a:lnTo>
                  <a:lnTo>
                    <a:pt x="144" y="448"/>
                  </a:lnTo>
                  <a:lnTo>
                    <a:pt x="148" y="438"/>
                  </a:lnTo>
                  <a:lnTo>
                    <a:pt x="152" y="434"/>
                  </a:lnTo>
                  <a:lnTo>
                    <a:pt x="154" y="432"/>
                  </a:lnTo>
                  <a:lnTo>
                    <a:pt x="154" y="432"/>
                  </a:lnTo>
                  <a:lnTo>
                    <a:pt x="160" y="432"/>
                  </a:lnTo>
                  <a:lnTo>
                    <a:pt x="166" y="434"/>
                  </a:lnTo>
                  <a:lnTo>
                    <a:pt x="176" y="442"/>
                  </a:lnTo>
                  <a:lnTo>
                    <a:pt x="176" y="442"/>
                  </a:lnTo>
                  <a:lnTo>
                    <a:pt x="186" y="448"/>
                  </a:lnTo>
                  <a:lnTo>
                    <a:pt x="192" y="450"/>
                  </a:lnTo>
                  <a:lnTo>
                    <a:pt x="192" y="450"/>
                  </a:lnTo>
                  <a:lnTo>
                    <a:pt x="194" y="442"/>
                  </a:lnTo>
                  <a:lnTo>
                    <a:pt x="204" y="428"/>
                  </a:lnTo>
                  <a:lnTo>
                    <a:pt x="204" y="428"/>
                  </a:lnTo>
                  <a:lnTo>
                    <a:pt x="208" y="420"/>
                  </a:lnTo>
                  <a:lnTo>
                    <a:pt x="210" y="412"/>
                  </a:lnTo>
                  <a:lnTo>
                    <a:pt x="214" y="402"/>
                  </a:lnTo>
                  <a:lnTo>
                    <a:pt x="222" y="394"/>
                  </a:lnTo>
                  <a:lnTo>
                    <a:pt x="222" y="394"/>
                  </a:lnTo>
                  <a:lnTo>
                    <a:pt x="244" y="372"/>
                  </a:lnTo>
                  <a:lnTo>
                    <a:pt x="244" y="372"/>
                  </a:lnTo>
                  <a:lnTo>
                    <a:pt x="242" y="370"/>
                  </a:lnTo>
                  <a:lnTo>
                    <a:pt x="238" y="364"/>
                  </a:lnTo>
                  <a:lnTo>
                    <a:pt x="236" y="360"/>
                  </a:lnTo>
                  <a:lnTo>
                    <a:pt x="236" y="356"/>
                  </a:lnTo>
                  <a:lnTo>
                    <a:pt x="238" y="352"/>
                  </a:lnTo>
                  <a:lnTo>
                    <a:pt x="242" y="348"/>
                  </a:lnTo>
                  <a:lnTo>
                    <a:pt x="242" y="348"/>
                  </a:lnTo>
                  <a:lnTo>
                    <a:pt x="246" y="346"/>
                  </a:lnTo>
                  <a:lnTo>
                    <a:pt x="250" y="344"/>
                  </a:lnTo>
                  <a:lnTo>
                    <a:pt x="256" y="346"/>
                  </a:lnTo>
                  <a:lnTo>
                    <a:pt x="258" y="348"/>
                  </a:lnTo>
                  <a:lnTo>
                    <a:pt x="260" y="350"/>
                  </a:lnTo>
                  <a:lnTo>
                    <a:pt x="294" y="344"/>
                  </a:lnTo>
                  <a:lnTo>
                    <a:pt x="284" y="314"/>
                  </a:lnTo>
                  <a:close/>
                </a:path>
              </a:pathLst>
            </a:custGeom>
            <a:solidFill>
              <a:srgbClr val="FF0000"/>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0" name="Freeform 40">
              <a:extLst>
                <a:ext uri="{FF2B5EF4-FFF2-40B4-BE49-F238E27FC236}">
                  <a16:creationId xmlns:a16="http://schemas.microsoft.com/office/drawing/2014/main" id="{D95A884E-B276-FD50-CFDB-72881405069F}"/>
                </a:ext>
              </a:extLst>
            </p:cNvPr>
            <p:cNvSpPr>
              <a:spLocks/>
            </p:cNvSpPr>
            <p:nvPr>
              <p:custDataLst>
                <p:tags r:id="rId38"/>
              </p:custDataLst>
            </p:nvPr>
          </p:nvSpPr>
          <p:spPr bwMode="auto">
            <a:xfrm>
              <a:off x="6097886" y="3198721"/>
              <a:ext cx="521217" cy="477590"/>
            </a:xfrm>
            <a:custGeom>
              <a:avLst/>
              <a:gdLst/>
              <a:ahLst/>
              <a:cxnLst>
                <a:cxn ang="0">
                  <a:pos x="334" y="404"/>
                </a:cxn>
                <a:cxn ang="0">
                  <a:pos x="334" y="404"/>
                </a:cxn>
                <a:cxn ang="0">
                  <a:pos x="334" y="390"/>
                </a:cxn>
                <a:cxn ang="0">
                  <a:pos x="332" y="374"/>
                </a:cxn>
                <a:cxn ang="0">
                  <a:pos x="330" y="356"/>
                </a:cxn>
                <a:cxn ang="0">
                  <a:pos x="322" y="334"/>
                </a:cxn>
                <a:cxn ang="0">
                  <a:pos x="340" y="294"/>
                </a:cxn>
                <a:cxn ang="0">
                  <a:pos x="350" y="256"/>
                </a:cxn>
                <a:cxn ang="0">
                  <a:pos x="378" y="232"/>
                </a:cxn>
                <a:cxn ang="0">
                  <a:pos x="384" y="198"/>
                </a:cxn>
                <a:cxn ang="0">
                  <a:pos x="404" y="178"/>
                </a:cxn>
                <a:cxn ang="0">
                  <a:pos x="438" y="80"/>
                </a:cxn>
                <a:cxn ang="0">
                  <a:pos x="450" y="70"/>
                </a:cxn>
                <a:cxn ang="0">
                  <a:pos x="454" y="50"/>
                </a:cxn>
                <a:cxn ang="0">
                  <a:pos x="386" y="48"/>
                </a:cxn>
                <a:cxn ang="0">
                  <a:pos x="410" y="22"/>
                </a:cxn>
                <a:cxn ang="0">
                  <a:pos x="404" y="0"/>
                </a:cxn>
                <a:cxn ang="0">
                  <a:pos x="0" y="6"/>
                </a:cxn>
                <a:cxn ang="0">
                  <a:pos x="8" y="342"/>
                </a:cxn>
                <a:cxn ang="0">
                  <a:pos x="38" y="350"/>
                </a:cxn>
                <a:cxn ang="0">
                  <a:pos x="54" y="350"/>
                </a:cxn>
                <a:cxn ang="0">
                  <a:pos x="60" y="378"/>
                </a:cxn>
                <a:cxn ang="0">
                  <a:pos x="58" y="416"/>
                </a:cxn>
                <a:cxn ang="0">
                  <a:pos x="334" y="406"/>
                </a:cxn>
                <a:cxn ang="0">
                  <a:pos x="334" y="406"/>
                </a:cxn>
                <a:cxn ang="0">
                  <a:pos x="334" y="404"/>
                </a:cxn>
                <a:cxn ang="0">
                  <a:pos x="334" y="404"/>
                </a:cxn>
              </a:cxnLst>
              <a:rect l="0" t="0" r="r" b="b"/>
              <a:pathLst>
                <a:path w="454" h="416">
                  <a:moveTo>
                    <a:pt x="334" y="404"/>
                  </a:moveTo>
                  <a:lnTo>
                    <a:pt x="334" y="404"/>
                  </a:lnTo>
                  <a:lnTo>
                    <a:pt x="334" y="390"/>
                  </a:lnTo>
                  <a:lnTo>
                    <a:pt x="332" y="374"/>
                  </a:lnTo>
                  <a:lnTo>
                    <a:pt x="330" y="356"/>
                  </a:lnTo>
                  <a:lnTo>
                    <a:pt x="322" y="334"/>
                  </a:lnTo>
                  <a:lnTo>
                    <a:pt x="340" y="294"/>
                  </a:lnTo>
                  <a:lnTo>
                    <a:pt x="350" y="256"/>
                  </a:lnTo>
                  <a:lnTo>
                    <a:pt x="378" y="232"/>
                  </a:lnTo>
                  <a:lnTo>
                    <a:pt x="384" y="198"/>
                  </a:lnTo>
                  <a:lnTo>
                    <a:pt x="404" y="178"/>
                  </a:lnTo>
                  <a:lnTo>
                    <a:pt x="438" y="80"/>
                  </a:lnTo>
                  <a:lnTo>
                    <a:pt x="450" y="70"/>
                  </a:lnTo>
                  <a:lnTo>
                    <a:pt x="454" y="50"/>
                  </a:lnTo>
                  <a:lnTo>
                    <a:pt x="386" y="48"/>
                  </a:lnTo>
                  <a:lnTo>
                    <a:pt x="410" y="22"/>
                  </a:lnTo>
                  <a:lnTo>
                    <a:pt x="404" y="0"/>
                  </a:lnTo>
                  <a:lnTo>
                    <a:pt x="0" y="6"/>
                  </a:lnTo>
                  <a:lnTo>
                    <a:pt x="8" y="342"/>
                  </a:lnTo>
                  <a:lnTo>
                    <a:pt x="38" y="350"/>
                  </a:lnTo>
                  <a:lnTo>
                    <a:pt x="54" y="350"/>
                  </a:lnTo>
                  <a:lnTo>
                    <a:pt x="60" y="378"/>
                  </a:lnTo>
                  <a:lnTo>
                    <a:pt x="58" y="416"/>
                  </a:lnTo>
                  <a:lnTo>
                    <a:pt x="334" y="406"/>
                  </a:lnTo>
                  <a:lnTo>
                    <a:pt x="334" y="406"/>
                  </a:lnTo>
                  <a:lnTo>
                    <a:pt x="334" y="404"/>
                  </a:lnTo>
                  <a:lnTo>
                    <a:pt x="334" y="404"/>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1" name="Freeform 41">
              <a:extLst>
                <a:ext uri="{FF2B5EF4-FFF2-40B4-BE49-F238E27FC236}">
                  <a16:creationId xmlns:a16="http://schemas.microsoft.com/office/drawing/2014/main" id="{91CAF96D-E84C-D187-DEFA-B3F6432188F0}"/>
                </a:ext>
              </a:extLst>
            </p:cNvPr>
            <p:cNvSpPr>
              <a:spLocks/>
            </p:cNvSpPr>
            <p:nvPr>
              <p:custDataLst>
                <p:tags r:id="rId39"/>
              </p:custDataLst>
            </p:nvPr>
          </p:nvSpPr>
          <p:spPr bwMode="auto">
            <a:xfrm>
              <a:off x="6162178" y="3664831"/>
              <a:ext cx="564843" cy="514328"/>
            </a:xfrm>
            <a:custGeom>
              <a:avLst/>
              <a:gdLst/>
              <a:ahLst/>
              <a:cxnLst>
                <a:cxn ang="0">
                  <a:pos x="492" y="424"/>
                </a:cxn>
                <a:cxn ang="0">
                  <a:pos x="488" y="402"/>
                </a:cxn>
                <a:cxn ang="0">
                  <a:pos x="476" y="356"/>
                </a:cxn>
                <a:cxn ang="0">
                  <a:pos x="476" y="334"/>
                </a:cxn>
                <a:cxn ang="0">
                  <a:pos x="436" y="292"/>
                </a:cxn>
                <a:cxn ang="0">
                  <a:pos x="420" y="280"/>
                </a:cxn>
                <a:cxn ang="0">
                  <a:pos x="414" y="272"/>
                </a:cxn>
                <a:cxn ang="0">
                  <a:pos x="414" y="266"/>
                </a:cxn>
                <a:cxn ang="0">
                  <a:pos x="426" y="250"/>
                </a:cxn>
                <a:cxn ang="0">
                  <a:pos x="242" y="232"/>
                </a:cxn>
                <a:cxn ang="0">
                  <a:pos x="244" y="196"/>
                </a:cxn>
                <a:cxn ang="0">
                  <a:pos x="292" y="108"/>
                </a:cxn>
                <a:cxn ang="0">
                  <a:pos x="278" y="56"/>
                </a:cxn>
                <a:cxn ang="0">
                  <a:pos x="278" y="54"/>
                </a:cxn>
                <a:cxn ang="0">
                  <a:pos x="282" y="46"/>
                </a:cxn>
                <a:cxn ang="0">
                  <a:pos x="280" y="36"/>
                </a:cxn>
                <a:cxn ang="0">
                  <a:pos x="276" y="18"/>
                </a:cxn>
                <a:cxn ang="0">
                  <a:pos x="2" y="10"/>
                </a:cxn>
                <a:cxn ang="0">
                  <a:pos x="22" y="156"/>
                </a:cxn>
                <a:cxn ang="0">
                  <a:pos x="42" y="204"/>
                </a:cxn>
                <a:cxn ang="0">
                  <a:pos x="46" y="240"/>
                </a:cxn>
                <a:cxn ang="0">
                  <a:pos x="44" y="272"/>
                </a:cxn>
                <a:cxn ang="0">
                  <a:pos x="40" y="284"/>
                </a:cxn>
                <a:cxn ang="0">
                  <a:pos x="38" y="314"/>
                </a:cxn>
                <a:cxn ang="0">
                  <a:pos x="38" y="342"/>
                </a:cxn>
                <a:cxn ang="0">
                  <a:pos x="34" y="350"/>
                </a:cxn>
                <a:cxn ang="0">
                  <a:pos x="30" y="360"/>
                </a:cxn>
                <a:cxn ang="0">
                  <a:pos x="28" y="372"/>
                </a:cxn>
                <a:cxn ang="0">
                  <a:pos x="28" y="398"/>
                </a:cxn>
                <a:cxn ang="0">
                  <a:pos x="74" y="392"/>
                </a:cxn>
                <a:cxn ang="0">
                  <a:pos x="130" y="400"/>
                </a:cxn>
                <a:cxn ang="0">
                  <a:pos x="146" y="404"/>
                </a:cxn>
                <a:cxn ang="0">
                  <a:pos x="170" y="406"/>
                </a:cxn>
                <a:cxn ang="0">
                  <a:pos x="184" y="402"/>
                </a:cxn>
                <a:cxn ang="0">
                  <a:pos x="190" y="396"/>
                </a:cxn>
                <a:cxn ang="0">
                  <a:pos x="196" y="386"/>
                </a:cxn>
                <a:cxn ang="0">
                  <a:pos x="206" y="380"/>
                </a:cxn>
                <a:cxn ang="0">
                  <a:pos x="218" y="378"/>
                </a:cxn>
                <a:cxn ang="0">
                  <a:pos x="236" y="386"/>
                </a:cxn>
                <a:cxn ang="0">
                  <a:pos x="258" y="410"/>
                </a:cxn>
                <a:cxn ang="0">
                  <a:pos x="272" y="422"/>
                </a:cxn>
                <a:cxn ang="0">
                  <a:pos x="312" y="440"/>
                </a:cxn>
                <a:cxn ang="0">
                  <a:pos x="356" y="448"/>
                </a:cxn>
                <a:cxn ang="0">
                  <a:pos x="354" y="446"/>
                </a:cxn>
                <a:cxn ang="0">
                  <a:pos x="364" y="444"/>
                </a:cxn>
                <a:cxn ang="0">
                  <a:pos x="438" y="430"/>
                </a:cxn>
                <a:cxn ang="0">
                  <a:pos x="448" y="430"/>
                </a:cxn>
                <a:cxn ang="0">
                  <a:pos x="446" y="432"/>
                </a:cxn>
                <a:cxn ang="0">
                  <a:pos x="460" y="434"/>
                </a:cxn>
                <a:cxn ang="0">
                  <a:pos x="482" y="446"/>
                </a:cxn>
                <a:cxn ang="0">
                  <a:pos x="488" y="444"/>
                </a:cxn>
                <a:cxn ang="0">
                  <a:pos x="492" y="438"/>
                </a:cxn>
                <a:cxn ang="0">
                  <a:pos x="492" y="424"/>
                </a:cxn>
              </a:cxnLst>
              <a:rect l="0" t="0" r="r" b="b"/>
              <a:pathLst>
                <a:path w="492" h="448">
                  <a:moveTo>
                    <a:pt x="492" y="424"/>
                  </a:moveTo>
                  <a:lnTo>
                    <a:pt x="492" y="424"/>
                  </a:lnTo>
                  <a:lnTo>
                    <a:pt x="492" y="414"/>
                  </a:lnTo>
                  <a:lnTo>
                    <a:pt x="488" y="402"/>
                  </a:lnTo>
                  <a:lnTo>
                    <a:pt x="482" y="380"/>
                  </a:lnTo>
                  <a:lnTo>
                    <a:pt x="476" y="356"/>
                  </a:lnTo>
                  <a:lnTo>
                    <a:pt x="474" y="346"/>
                  </a:lnTo>
                  <a:lnTo>
                    <a:pt x="476" y="334"/>
                  </a:lnTo>
                  <a:lnTo>
                    <a:pt x="436" y="292"/>
                  </a:lnTo>
                  <a:lnTo>
                    <a:pt x="436" y="292"/>
                  </a:lnTo>
                  <a:lnTo>
                    <a:pt x="428" y="286"/>
                  </a:lnTo>
                  <a:lnTo>
                    <a:pt x="420" y="280"/>
                  </a:lnTo>
                  <a:lnTo>
                    <a:pt x="414" y="272"/>
                  </a:lnTo>
                  <a:lnTo>
                    <a:pt x="414" y="272"/>
                  </a:lnTo>
                  <a:lnTo>
                    <a:pt x="414" y="270"/>
                  </a:lnTo>
                  <a:lnTo>
                    <a:pt x="414" y="266"/>
                  </a:lnTo>
                  <a:lnTo>
                    <a:pt x="418" y="258"/>
                  </a:lnTo>
                  <a:lnTo>
                    <a:pt x="426" y="250"/>
                  </a:lnTo>
                  <a:lnTo>
                    <a:pt x="424" y="232"/>
                  </a:lnTo>
                  <a:lnTo>
                    <a:pt x="242" y="232"/>
                  </a:lnTo>
                  <a:lnTo>
                    <a:pt x="232" y="212"/>
                  </a:lnTo>
                  <a:lnTo>
                    <a:pt x="244" y="196"/>
                  </a:lnTo>
                  <a:lnTo>
                    <a:pt x="272" y="120"/>
                  </a:lnTo>
                  <a:lnTo>
                    <a:pt x="292" y="108"/>
                  </a:lnTo>
                  <a:lnTo>
                    <a:pt x="296" y="82"/>
                  </a:lnTo>
                  <a:lnTo>
                    <a:pt x="278" y="56"/>
                  </a:lnTo>
                  <a:lnTo>
                    <a:pt x="278" y="56"/>
                  </a:lnTo>
                  <a:lnTo>
                    <a:pt x="278" y="54"/>
                  </a:lnTo>
                  <a:lnTo>
                    <a:pt x="280" y="52"/>
                  </a:lnTo>
                  <a:lnTo>
                    <a:pt x="282" y="46"/>
                  </a:lnTo>
                  <a:lnTo>
                    <a:pt x="280" y="36"/>
                  </a:lnTo>
                  <a:lnTo>
                    <a:pt x="280" y="36"/>
                  </a:lnTo>
                  <a:lnTo>
                    <a:pt x="276" y="26"/>
                  </a:lnTo>
                  <a:lnTo>
                    <a:pt x="276" y="18"/>
                  </a:lnTo>
                  <a:lnTo>
                    <a:pt x="278" y="0"/>
                  </a:lnTo>
                  <a:lnTo>
                    <a:pt x="2" y="10"/>
                  </a:lnTo>
                  <a:lnTo>
                    <a:pt x="0" y="128"/>
                  </a:lnTo>
                  <a:lnTo>
                    <a:pt x="22" y="156"/>
                  </a:lnTo>
                  <a:lnTo>
                    <a:pt x="22" y="180"/>
                  </a:lnTo>
                  <a:lnTo>
                    <a:pt x="42" y="204"/>
                  </a:lnTo>
                  <a:lnTo>
                    <a:pt x="46" y="240"/>
                  </a:lnTo>
                  <a:lnTo>
                    <a:pt x="46" y="240"/>
                  </a:lnTo>
                  <a:lnTo>
                    <a:pt x="46" y="256"/>
                  </a:lnTo>
                  <a:lnTo>
                    <a:pt x="44" y="272"/>
                  </a:lnTo>
                  <a:lnTo>
                    <a:pt x="40" y="284"/>
                  </a:lnTo>
                  <a:lnTo>
                    <a:pt x="40" y="284"/>
                  </a:lnTo>
                  <a:lnTo>
                    <a:pt x="38" y="298"/>
                  </a:lnTo>
                  <a:lnTo>
                    <a:pt x="38" y="314"/>
                  </a:lnTo>
                  <a:lnTo>
                    <a:pt x="38" y="328"/>
                  </a:lnTo>
                  <a:lnTo>
                    <a:pt x="38" y="342"/>
                  </a:lnTo>
                  <a:lnTo>
                    <a:pt x="38" y="342"/>
                  </a:lnTo>
                  <a:lnTo>
                    <a:pt x="34" y="350"/>
                  </a:lnTo>
                  <a:lnTo>
                    <a:pt x="32" y="354"/>
                  </a:lnTo>
                  <a:lnTo>
                    <a:pt x="30" y="360"/>
                  </a:lnTo>
                  <a:lnTo>
                    <a:pt x="28" y="372"/>
                  </a:lnTo>
                  <a:lnTo>
                    <a:pt x="28" y="372"/>
                  </a:lnTo>
                  <a:lnTo>
                    <a:pt x="28" y="398"/>
                  </a:lnTo>
                  <a:lnTo>
                    <a:pt x="28" y="398"/>
                  </a:lnTo>
                  <a:lnTo>
                    <a:pt x="50" y="392"/>
                  </a:lnTo>
                  <a:lnTo>
                    <a:pt x="74" y="392"/>
                  </a:lnTo>
                  <a:lnTo>
                    <a:pt x="100" y="394"/>
                  </a:lnTo>
                  <a:lnTo>
                    <a:pt x="130" y="400"/>
                  </a:lnTo>
                  <a:lnTo>
                    <a:pt x="130" y="400"/>
                  </a:lnTo>
                  <a:lnTo>
                    <a:pt x="146" y="404"/>
                  </a:lnTo>
                  <a:lnTo>
                    <a:pt x="162" y="406"/>
                  </a:lnTo>
                  <a:lnTo>
                    <a:pt x="170" y="406"/>
                  </a:lnTo>
                  <a:lnTo>
                    <a:pt x="178" y="406"/>
                  </a:lnTo>
                  <a:lnTo>
                    <a:pt x="184" y="402"/>
                  </a:lnTo>
                  <a:lnTo>
                    <a:pt x="190" y="396"/>
                  </a:lnTo>
                  <a:lnTo>
                    <a:pt x="190" y="396"/>
                  </a:lnTo>
                  <a:lnTo>
                    <a:pt x="194" y="390"/>
                  </a:lnTo>
                  <a:lnTo>
                    <a:pt x="196" y="386"/>
                  </a:lnTo>
                  <a:lnTo>
                    <a:pt x="200" y="382"/>
                  </a:lnTo>
                  <a:lnTo>
                    <a:pt x="206" y="380"/>
                  </a:lnTo>
                  <a:lnTo>
                    <a:pt x="206" y="380"/>
                  </a:lnTo>
                  <a:lnTo>
                    <a:pt x="218" y="378"/>
                  </a:lnTo>
                  <a:lnTo>
                    <a:pt x="228" y="380"/>
                  </a:lnTo>
                  <a:lnTo>
                    <a:pt x="236" y="386"/>
                  </a:lnTo>
                  <a:lnTo>
                    <a:pt x="244" y="394"/>
                  </a:lnTo>
                  <a:lnTo>
                    <a:pt x="258" y="410"/>
                  </a:lnTo>
                  <a:lnTo>
                    <a:pt x="264" y="418"/>
                  </a:lnTo>
                  <a:lnTo>
                    <a:pt x="272" y="422"/>
                  </a:lnTo>
                  <a:lnTo>
                    <a:pt x="272" y="422"/>
                  </a:lnTo>
                  <a:lnTo>
                    <a:pt x="312" y="440"/>
                  </a:lnTo>
                  <a:lnTo>
                    <a:pt x="330" y="444"/>
                  </a:lnTo>
                  <a:lnTo>
                    <a:pt x="356" y="448"/>
                  </a:lnTo>
                  <a:lnTo>
                    <a:pt x="356" y="448"/>
                  </a:lnTo>
                  <a:lnTo>
                    <a:pt x="354" y="446"/>
                  </a:lnTo>
                  <a:lnTo>
                    <a:pt x="356" y="446"/>
                  </a:lnTo>
                  <a:lnTo>
                    <a:pt x="364" y="444"/>
                  </a:lnTo>
                  <a:lnTo>
                    <a:pt x="402" y="436"/>
                  </a:lnTo>
                  <a:lnTo>
                    <a:pt x="438" y="430"/>
                  </a:lnTo>
                  <a:lnTo>
                    <a:pt x="448" y="430"/>
                  </a:lnTo>
                  <a:lnTo>
                    <a:pt x="448" y="430"/>
                  </a:lnTo>
                  <a:lnTo>
                    <a:pt x="446" y="432"/>
                  </a:lnTo>
                  <a:lnTo>
                    <a:pt x="446" y="432"/>
                  </a:lnTo>
                  <a:lnTo>
                    <a:pt x="452" y="432"/>
                  </a:lnTo>
                  <a:lnTo>
                    <a:pt x="460" y="434"/>
                  </a:lnTo>
                  <a:lnTo>
                    <a:pt x="476" y="444"/>
                  </a:lnTo>
                  <a:lnTo>
                    <a:pt x="482" y="446"/>
                  </a:lnTo>
                  <a:lnTo>
                    <a:pt x="486" y="446"/>
                  </a:lnTo>
                  <a:lnTo>
                    <a:pt x="488" y="444"/>
                  </a:lnTo>
                  <a:lnTo>
                    <a:pt x="490" y="442"/>
                  </a:lnTo>
                  <a:lnTo>
                    <a:pt x="492" y="438"/>
                  </a:lnTo>
                  <a:lnTo>
                    <a:pt x="492" y="424"/>
                  </a:lnTo>
                  <a:lnTo>
                    <a:pt x="492" y="424"/>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2" name="Freeform 42">
              <a:extLst>
                <a:ext uri="{FF2B5EF4-FFF2-40B4-BE49-F238E27FC236}">
                  <a16:creationId xmlns:a16="http://schemas.microsoft.com/office/drawing/2014/main" id="{55AC07C7-AAA7-3D31-98C3-21D8555F191F}"/>
                </a:ext>
              </a:extLst>
            </p:cNvPr>
            <p:cNvSpPr>
              <a:spLocks/>
            </p:cNvSpPr>
            <p:nvPr>
              <p:custDataLst>
                <p:tags r:id="rId40"/>
              </p:custDataLst>
            </p:nvPr>
          </p:nvSpPr>
          <p:spPr bwMode="auto">
            <a:xfrm>
              <a:off x="5973897" y="2654543"/>
              <a:ext cx="693425" cy="601581"/>
            </a:xfrm>
            <a:custGeom>
              <a:avLst/>
              <a:gdLst/>
              <a:ahLst/>
              <a:cxnLst>
                <a:cxn ang="0">
                  <a:pos x="602" y="402"/>
                </a:cxn>
                <a:cxn ang="0">
                  <a:pos x="570" y="388"/>
                </a:cxn>
                <a:cxn ang="0">
                  <a:pos x="576" y="362"/>
                </a:cxn>
                <a:cxn ang="0">
                  <a:pos x="558" y="328"/>
                </a:cxn>
                <a:cxn ang="0">
                  <a:pos x="516" y="306"/>
                </a:cxn>
                <a:cxn ang="0">
                  <a:pos x="488" y="282"/>
                </a:cxn>
                <a:cxn ang="0">
                  <a:pos x="488" y="282"/>
                </a:cxn>
                <a:cxn ang="0">
                  <a:pos x="488" y="276"/>
                </a:cxn>
                <a:cxn ang="0">
                  <a:pos x="488" y="260"/>
                </a:cxn>
                <a:cxn ang="0">
                  <a:pos x="490" y="240"/>
                </a:cxn>
                <a:cxn ang="0">
                  <a:pos x="492" y="228"/>
                </a:cxn>
                <a:cxn ang="0">
                  <a:pos x="498" y="214"/>
                </a:cxn>
                <a:cxn ang="0">
                  <a:pos x="498" y="214"/>
                </a:cxn>
                <a:cxn ang="0">
                  <a:pos x="500" y="210"/>
                </a:cxn>
                <a:cxn ang="0">
                  <a:pos x="500" y="204"/>
                </a:cxn>
                <a:cxn ang="0">
                  <a:pos x="498" y="202"/>
                </a:cxn>
                <a:cxn ang="0">
                  <a:pos x="496" y="198"/>
                </a:cxn>
                <a:cxn ang="0">
                  <a:pos x="490" y="196"/>
                </a:cxn>
                <a:cxn ang="0">
                  <a:pos x="482" y="194"/>
                </a:cxn>
                <a:cxn ang="0">
                  <a:pos x="464" y="198"/>
                </a:cxn>
                <a:cxn ang="0">
                  <a:pos x="454" y="200"/>
                </a:cxn>
                <a:cxn ang="0">
                  <a:pos x="442" y="156"/>
                </a:cxn>
                <a:cxn ang="0">
                  <a:pos x="386" y="104"/>
                </a:cxn>
                <a:cxn ang="0">
                  <a:pos x="386" y="104"/>
                </a:cxn>
                <a:cxn ang="0">
                  <a:pos x="384" y="92"/>
                </a:cxn>
                <a:cxn ang="0">
                  <a:pos x="374" y="62"/>
                </a:cxn>
                <a:cxn ang="0">
                  <a:pos x="374" y="62"/>
                </a:cxn>
                <a:cxn ang="0">
                  <a:pos x="372" y="54"/>
                </a:cxn>
                <a:cxn ang="0">
                  <a:pos x="370" y="46"/>
                </a:cxn>
                <a:cxn ang="0">
                  <a:pos x="372" y="36"/>
                </a:cxn>
                <a:cxn ang="0">
                  <a:pos x="374" y="28"/>
                </a:cxn>
                <a:cxn ang="0">
                  <a:pos x="376" y="26"/>
                </a:cxn>
                <a:cxn ang="0">
                  <a:pos x="376" y="26"/>
                </a:cxn>
                <a:cxn ang="0">
                  <a:pos x="380" y="20"/>
                </a:cxn>
                <a:cxn ang="0">
                  <a:pos x="348" y="4"/>
                </a:cxn>
                <a:cxn ang="0">
                  <a:pos x="0" y="0"/>
                </a:cxn>
                <a:cxn ang="0">
                  <a:pos x="6" y="8"/>
                </a:cxn>
                <a:cxn ang="0">
                  <a:pos x="8" y="32"/>
                </a:cxn>
                <a:cxn ang="0">
                  <a:pos x="26" y="56"/>
                </a:cxn>
                <a:cxn ang="0">
                  <a:pos x="42" y="90"/>
                </a:cxn>
                <a:cxn ang="0">
                  <a:pos x="80" y="96"/>
                </a:cxn>
                <a:cxn ang="0">
                  <a:pos x="60" y="138"/>
                </a:cxn>
                <a:cxn ang="0">
                  <a:pos x="102" y="188"/>
                </a:cxn>
                <a:cxn ang="0">
                  <a:pos x="108" y="480"/>
                </a:cxn>
                <a:cxn ang="0">
                  <a:pos x="512" y="474"/>
                </a:cxn>
                <a:cxn ang="0">
                  <a:pos x="518" y="496"/>
                </a:cxn>
                <a:cxn ang="0">
                  <a:pos x="494" y="522"/>
                </a:cxn>
                <a:cxn ang="0">
                  <a:pos x="562" y="524"/>
                </a:cxn>
                <a:cxn ang="0">
                  <a:pos x="570" y="468"/>
                </a:cxn>
                <a:cxn ang="0">
                  <a:pos x="604" y="440"/>
                </a:cxn>
                <a:cxn ang="0">
                  <a:pos x="602" y="402"/>
                </a:cxn>
              </a:cxnLst>
              <a:rect l="0" t="0" r="r" b="b"/>
              <a:pathLst>
                <a:path w="604" h="524">
                  <a:moveTo>
                    <a:pt x="602" y="402"/>
                  </a:moveTo>
                  <a:lnTo>
                    <a:pt x="570" y="388"/>
                  </a:lnTo>
                  <a:lnTo>
                    <a:pt x="576" y="362"/>
                  </a:lnTo>
                  <a:lnTo>
                    <a:pt x="558" y="328"/>
                  </a:lnTo>
                  <a:lnTo>
                    <a:pt x="516" y="306"/>
                  </a:lnTo>
                  <a:lnTo>
                    <a:pt x="488" y="282"/>
                  </a:lnTo>
                  <a:lnTo>
                    <a:pt x="488" y="282"/>
                  </a:lnTo>
                  <a:lnTo>
                    <a:pt x="488" y="276"/>
                  </a:lnTo>
                  <a:lnTo>
                    <a:pt x="488" y="260"/>
                  </a:lnTo>
                  <a:lnTo>
                    <a:pt x="490" y="240"/>
                  </a:lnTo>
                  <a:lnTo>
                    <a:pt x="492" y="228"/>
                  </a:lnTo>
                  <a:lnTo>
                    <a:pt x="498" y="214"/>
                  </a:lnTo>
                  <a:lnTo>
                    <a:pt x="498" y="214"/>
                  </a:lnTo>
                  <a:lnTo>
                    <a:pt x="500" y="210"/>
                  </a:lnTo>
                  <a:lnTo>
                    <a:pt x="500" y="204"/>
                  </a:lnTo>
                  <a:lnTo>
                    <a:pt x="498" y="202"/>
                  </a:lnTo>
                  <a:lnTo>
                    <a:pt x="496" y="198"/>
                  </a:lnTo>
                  <a:lnTo>
                    <a:pt x="490" y="196"/>
                  </a:lnTo>
                  <a:lnTo>
                    <a:pt x="482" y="194"/>
                  </a:lnTo>
                  <a:lnTo>
                    <a:pt x="464" y="198"/>
                  </a:lnTo>
                  <a:lnTo>
                    <a:pt x="454" y="200"/>
                  </a:lnTo>
                  <a:lnTo>
                    <a:pt x="442" y="156"/>
                  </a:lnTo>
                  <a:lnTo>
                    <a:pt x="386" y="104"/>
                  </a:lnTo>
                  <a:lnTo>
                    <a:pt x="386" y="104"/>
                  </a:lnTo>
                  <a:lnTo>
                    <a:pt x="384" y="92"/>
                  </a:lnTo>
                  <a:lnTo>
                    <a:pt x="374" y="62"/>
                  </a:lnTo>
                  <a:lnTo>
                    <a:pt x="374" y="62"/>
                  </a:lnTo>
                  <a:lnTo>
                    <a:pt x="372" y="54"/>
                  </a:lnTo>
                  <a:lnTo>
                    <a:pt x="370" y="46"/>
                  </a:lnTo>
                  <a:lnTo>
                    <a:pt x="372" y="36"/>
                  </a:lnTo>
                  <a:lnTo>
                    <a:pt x="374" y="28"/>
                  </a:lnTo>
                  <a:lnTo>
                    <a:pt x="376" y="26"/>
                  </a:lnTo>
                  <a:lnTo>
                    <a:pt x="376" y="26"/>
                  </a:lnTo>
                  <a:lnTo>
                    <a:pt x="380" y="20"/>
                  </a:lnTo>
                  <a:lnTo>
                    <a:pt x="348" y="4"/>
                  </a:lnTo>
                  <a:lnTo>
                    <a:pt x="0" y="0"/>
                  </a:lnTo>
                  <a:lnTo>
                    <a:pt x="6" y="8"/>
                  </a:lnTo>
                  <a:lnTo>
                    <a:pt x="8" y="32"/>
                  </a:lnTo>
                  <a:lnTo>
                    <a:pt x="26" y="56"/>
                  </a:lnTo>
                  <a:lnTo>
                    <a:pt x="42" y="90"/>
                  </a:lnTo>
                  <a:lnTo>
                    <a:pt x="80" y="96"/>
                  </a:lnTo>
                  <a:lnTo>
                    <a:pt x="60" y="138"/>
                  </a:lnTo>
                  <a:lnTo>
                    <a:pt x="102" y="188"/>
                  </a:lnTo>
                  <a:lnTo>
                    <a:pt x="108" y="480"/>
                  </a:lnTo>
                  <a:lnTo>
                    <a:pt x="512" y="474"/>
                  </a:lnTo>
                  <a:lnTo>
                    <a:pt x="518" y="496"/>
                  </a:lnTo>
                  <a:lnTo>
                    <a:pt x="494" y="522"/>
                  </a:lnTo>
                  <a:lnTo>
                    <a:pt x="562" y="524"/>
                  </a:lnTo>
                  <a:lnTo>
                    <a:pt x="570" y="468"/>
                  </a:lnTo>
                  <a:lnTo>
                    <a:pt x="604" y="440"/>
                  </a:lnTo>
                  <a:lnTo>
                    <a:pt x="602" y="402"/>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3" name="Freeform 43">
              <a:extLst>
                <a:ext uri="{FF2B5EF4-FFF2-40B4-BE49-F238E27FC236}">
                  <a16:creationId xmlns:a16="http://schemas.microsoft.com/office/drawing/2014/main" id="{8E00A989-E9F1-6732-31BE-272A173A220A}"/>
                </a:ext>
              </a:extLst>
            </p:cNvPr>
            <p:cNvSpPr>
              <a:spLocks/>
            </p:cNvSpPr>
            <p:nvPr>
              <p:custDataLst>
                <p:tags r:id="rId41"/>
              </p:custDataLst>
            </p:nvPr>
          </p:nvSpPr>
          <p:spPr bwMode="auto">
            <a:xfrm>
              <a:off x="5895829" y="2266500"/>
              <a:ext cx="631431" cy="411004"/>
            </a:xfrm>
            <a:custGeom>
              <a:avLst/>
              <a:gdLst/>
              <a:ahLst/>
              <a:cxnLst>
                <a:cxn ang="0">
                  <a:pos x="526" y="146"/>
                </a:cxn>
                <a:cxn ang="0">
                  <a:pos x="498" y="106"/>
                </a:cxn>
                <a:cxn ang="0">
                  <a:pos x="464" y="88"/>
                </a:cxn>
                <a:cxn ang="0">
                  <a:pos x="464" y="54"/>
                </a:cxn>
                <a:cxn ang="0">
                  <a:pos x="450" y="14"/>
                </a:cxn>
                <a:cxn ang="0">
                  <a:pos x="450" y="0"/>
                </a:cxn>
                <a:cxn ang="0">
                  <a:pos x="8" y="2"/>
                </a:cxn>
                <a:cxn ang="0">
                  <a:pos x="0" y="6"/>
                </a:cxn>
                <a:cxn ang="0">
                  <a:pos x="12" y="48"/>
                </a:cxn>
                <a:cxn ang="0">
                  <a:pos x="0" y="106"/>
                </a:cxn>
                <a:cxn ang="0">
                  <a:pos x="4" y="130"/>
                </a:cxn>
                <a:cxn ang="0">
                  <a:pos x="18" y="132"/>
                </a:cxn>
                <a:cxn ang="0">
                  <a:pos x="36" y="196"/>
                </a:cxn>
                <a:cxn ang="0">
                  <a:pos x="40" y="234"/>
                </a:cxn>
                <a:cxn ang="0">
                  <a:pos x="56" y="256"/>
                </a:cxn>
                <a:cxn ang="0">
                  <a:pos x="46" y="290"/>
                </a:cxn>
                <a:cxn ang="0">
                  <a:pos x="62" y="302"/>
                </a:cxn>
                <a:cxn ang="0">
                  <a:pos x="58" y="326"/>
                </a:cxn>
                <a:cxn ang="0">
                  <a:pos x="68" y="338"/>
                </a:cxn>
                <a:cxn ang="0">
                  <a:pos x="416" y="342"/>
                </a:cxn>
                <a:cxn ang="0">
                  <a:pos x="448" y="358"/>
                </a:cxn>
                <a:cxn ang="0">
                  <a:pos x="448" y="358"/>
                </a:cxn>
                <a:cxn ang="0">
                  <a:pos x="474" y="306"/>
                </a:cxn>
                <a:cxn ang="0">
                  <a:pos x="474" y="306"/>
                </a:cxn>
                <a:cxn ang="0">
                  <a:pos x="478" y="294"/>
                </a:cxn>
                <a:cxn ang="0">
                  <a:pos x="480" y="286"/>
                </a:cxn>
                <a:cxn ang="0">
                  <a:pos x="480" y="280"/>
                </a:cxn>
                <a:cxn ang="0">
                  <a:pos x="480" y="276"/>
                </a:cxn>
                <a:cxn ang="0">
                  <a:pos x="476" y="266"/>
                </a:cxn>
                <a:cxn ang="0">
                  <a:pos x="476" y="260"/>
                </a:cxn>
                <a:cxn ang="0">
                  <a:pos x="474" y="254"/>
                </a:cxn>
                <a:cxn ang="0">
                  <a:pos x="474" y="254"/>
                </a:cxn>
                <a:cxn ang="0">
                  <a:pos x="476" y="250"/>
                </a:cxn>
                <a:cxn ang="0">
                  <a:pos x="476" y="246"/>
                </a:cxn>
                <a:cxn ang="0">
                  <a:pos x="480" y="244"/>
                </a:cxn>
                <a:cxn ang="0">
                  <a:pos x="482" y="244"/>
                </a:cxn>
                <a:cxn ang="0">
                  <a:pos x="490" y="244"/>
                </a:cxn>
                <a:cxn ang="0">
                  <a:pos x="502" y="242"/>
                </a:cxn>
                <a:cxn ang="0">
                  <a:pos x="502" y="242"/>
                </a:cxn>
                <a:cxn ang="0">
                  <a:pos x="512" y="238"/>
                </a:cxn>
                <a:cxn ang="0">
                  <a:pos x="520" y="228"/>
                </a:cxn>
                <a:cxn ang="0">
                  <a:pos x="528" y="218"/>
                </a:cxn>
                <a:cxn ang="0">
                  <a:pos x="534" y="208"/>
                </a:cxn>
                <a:cxn ang="0">
                  <a:pos x="534" y="208"/>
                </a:cxn>
                <a:cxn ang="0">
                  <a:pos x="538" y="200"/>
                </a:cxn>
                <a:cxn ang="0">
                  <a:pos x="544" y="194"/>
                </a:cxn>
                <a:cxn ang="0">
                  <a:pos x="550" y="192"/>
                </a:cxn>
                <a:cxn ang="0">
                  <a:pos x="550" y="154"/>
                </a:cxn>
                <a:cxn ang="0">
                  <a:pos x="526" y="146"/>
                </a:cxn>
              </a:cxnLst>
              <a:rect l="0" t="0" r="r" b="b"/>
              <a:pathLst>
                <a:path w="550" h="358">
                  <a:moveTo>
                    <a:pt x="526" y="146"/>
                  </a:moveTo>
                  <a:lnTo>
                    <a:pt x="498" y="106"/>
                  </a:lnTo>
                  <a:lnTo>
                    <a:pt x="464" y="88"/>
                  </a:lnTo>
                  <a:lnTo>
                    <a:pt x="464" y="54"/>
                  </a:lnTo>
                  <a:lnTo>
                    <a:pt x="450" y="14"/>
                  </a:lnTo>
                  <a:lnTo>
                    <a:pt x="450" y="0"/>
                  </a:lnTo>
                  <a:lnTo>
                    <a:pt x="8" y="2"/>
                  </a:lnTo>
                  <a:lnTo>
                    <a:pt x="0" y="6"/>
                  </a:lnTo>
                  <a:lnTo>
                    <a:pt x="12" y="48"/>
                  </a:lnTo>
                  <a:lnTo>
                    <a:pt x="0" y="106"/>
                  </a:lnTo>
                  <a:lnTo>
                    <a:pt x="4" y="130"/>
                  </a:lnTo>
                  <a:lnTo>
                    <a:pt x="18" y="132"/>
                  </a:lnTo>
                  <a:lnTo>
                    <a:pt x="36" y="196"/>
                  </a:lnTo>
                  <a:lnTo>
                    <a:pt x="40" y="234"/>
                  </a:lnTo>
                  <a:lnTo>
                    <a:pt x="56" y="256"/>
                  </a:lnTo>
                  <a:lnTo>
                    <a:pt x="46" y="290"/>
                  </a:lnTo>
                  <a:lnTo>
                    <a:pt x="62" y="302"/>
                  </a:lnTo>
                  <a:lnTo>
                    <a:pt x="58" y="326"/>
                  </a:lnTo>
                  <a:lnTo>
                    <a:pt x="68" y="338"/>
                  </a:lnTo>
                  <a:lnTo>
                    <a:pt x="416" y="342"/>
                  </a:lnTo>
                  <a:lnTo>
                    <a:pt x="448" y="358"/>
                  </a:lnTo>
                  <a:lnTo>
                    <a:pt x="448" y="358"/>
                  </a:lnTo>
                  <a:lnTo>
                    <a:pt x="474" y="306"/>
                  </a:lnTo>
                  <a:lnTo>
                    <a:pt x="474" y="306"/>
                  </a:lnTo>
                  <a:lnTo>
                    <a:pt x="478" y="294"/>
                  </a:lnTo>
                  <a:lnTo>
                    <a:pt x="480" y="286"/>
                  </a:lnTo>
                  <a:lnTo>
                    <a:pt x="480" y="280"/>
                  </a:lnTo>
                  <a:lnTo>
                    <a:pt x="480" y="276"/>
                  </a:lnTo>
                  <a:lnTo>
                    <a:pt x="476" y="266"/>
                  </a:lnTo>
                  <a:lnTo>
                    <a:pt x="476" y="260"/>
                  </a:lnTo>
                  <a:lnTo>
                    <a:pt x="474" y="254"/>
                  </a:lnTo>
                  <a:lnTo>
                    <a:pt x="474" y="254"/>
                  </a:lnTo>
                  <a:lnTo>
                    <a:pt x="476" y="250"/>
                  </a:lnTo>
                  <a:lnTo>
                    <a:pt x="476" y="246"/>
                  </a:lnTo>
                  <a:lnTo>
                    <a:pt x="480" y="244"/>
                  </a:lnTo>
                  <a:lnTo>
                    <a:pt x="482" y="244"/>
                  </a:lnTo>
                  <a:lnTo>
                    <a:pt x="490" y="244"/>
                  </a:lnTo>
                  <a:lnTo>
                    <a:pt x="502" y="242"/>
                  </a:lnTo>
                  <a:lnTo>
                    <a:pt x="502" y="242"/>
                  </a:lnTo>
                  <a:lnTo>
                    <a:pt x="512" y="238"/>
                  </a:lnTo>
                  <a:lnTo>
                    <a:pt x="520" y="228"/>
                  </a:lnTo>
                  <a:lnTo>
                    <a:pt x="528" y="218"/>
                  </a:lnTo>
                  <a:lnTo>
                    <a:pt x="534" y="208"/>
                  </a:lnTo>
                  <a:lnTo>
                    <a:pt x="534" y="208"/>
                  </a:lnTo>
                  <a:lnTo>
                    <a:pt x="538" y="200"/>
                  </a:lnTo>
                  <a:lnTo>
                    <a:pt x="544" y="194"/>
                  </a:lnTo>
                  <a:lnTo>
                    <a:pt x="550" y="192"/>
                  </a:lnTo>
                  <a:lnTo>
                    <a:pt x="550" y="154"/>
                  </a:lnTo>
                  <a:lnTo>
                    <a:pt x="526" y="146"/>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4" name="Freeform 44">
              <a:extLst>
                <a:ext uri="{FF2B5EF4-FFF2-40B4-BE49-F238E27FC236}">
                  <a16:creationId xmlns:a16="http://schemas.microsoft.com/office/drawing/2014/main" id="{0921F918-BC5D-8CD2-D429-37EA0D5E639B}"/>
                </a:ext>
              </a:extLst>
            </p:cNvPr>
            <p:cNvSpPr>
              <a:spLocks/>
            </p:cNvSpPr>
            <p:nvPr>
              <p:custDataLst>
                <p:tags r:id="rId42"/>
              </p:custDataLst>
            </p:nvPr>
          </p:nvSpPr>
          <p:spPr bwMode="auto">
            <a:xfrm>
              <a:off x="5859090" y="1488120"/>
              <a:ext cx="649799" cy="780677"/>
            </a:xfrm>
            <a:custGeom>
              <a:avLst/>
              <a:gdLst/>
              <a:ahLst/>
              <a:cxnLst>
                <a:cxn ang="0">
                  <a:pos x="434" y="606"/>
                </a:cxn>
                <a:cxn ang="0">
                  <a:pos x="390" y="568"/>
                </a:cxn>
                <a:cxn ang="0">
                  <a:pos x="350" y="494"/>
                </a:cxn>
                <a:cxn ang="0">
                  <a:pos x="336" y="428"/>
                </a:cxn>
                <a:cxn ang="0">
                  <a:pos x="384" y="314"/>
                </a:cxn>
                <a:cxn ang="0">
                  <a:pos x="386" y="314"/>
                </a:cxn>
                <a:cxn ang="0">
                  <a:pos x="382" y="306"/>
                </a:cxn>
                <a:cxn ang="0">
                  <a:pos x="384" y="302"/>
                </a:cxn>
                <a:cxn ang="0">
                  <a:pos x="428" y="274"/>
                </a:cxn>
                <a:cxn ang="0">
                  <a:pos x="486" y="232"/>
                </a:cxn>
                <a:cxn ang="0">
                  <a:pos x="502" y="216"/>
                </a:cxn>
                <a:cxn ang="0">
                  <a:pos x="566" y="146"/>
                </a:cxn>
                <a:cxn ang="0">
                  <a:pos x="558" y="142"/>
                </a:cxn>
                <a:cxn ang="0">
                  <a:pos x="534" y="132"/>
                </a:cxn>
                <a:cxn ang="0">
                  <a:pos x="494" y="128"/>
                </a:cxn>
                <a:cxn ang="0">
                  <a:pos x="434" y="126"/>
                </a:cxn>
                <a:cxn ang="0">
                  <a:pos x="416" y="122"/>
                </a:cxn>
                <a:cxn ang="0">
                  <a:pos x="394" y="112"/>
                </a:cxn>
                <a:cxn ang="0">
                  <a:pos x="348" y="88"/>
                </a:cxn>
                <a:cxn ang="0">
                  <a:pos x="322" y="82"/>
                </a:cxn>
                <a:cxn ang="0">
                  <a:pos x="306" y="82"/>
                </a:cxn>
                <a:cxn ang="0">
                  <a:pos x="278" y="84"/>
                </a:cxn>
                <a:cxn ang="0">
                  <a:pos x="262" y="80"/>
                </a:cxn>
                <a:cxn ang="0">
                  <a:pos x="212" y="68"/>
                </a:cxn>
                <a:cxn ang="0">
                  <a:pos x="202" y="64"/>
                </a:cxn>
                <a:cxn ang="0">
                  <a:pos x="152" y="0"/>
                </a:cxn>
                <a:cxn ang="0">
                  <a:pos x="148" y="48"/>
                </a:cxn>
                <a:cxn ang="0">
                  <a:pos x="0" y="44"/>
                </a:cxn>
                <a:cxn ang="0">
                  <a:pos x="0" y="100"/>
                </a:cxn>
                <a:cxn ang="0">
                  <a:pos x="10" y="126"/>
                </a:cxn>
                <a:cxn ang="0">
                  <a:pos x="26" y="298"/>
                </a:cxn>
                <a:cxn ang="0">
                  <a:pos x="24" y="322"/>
                </a:cxn>
                <a:cxn ang="0">
                  <a:pos x="28" y="344"/>
                </a:cxn>
                <a:cxn ang="0">
                  <a:pos x="32" y="360"/>
                </a:cxn>
                <a:cxn ang="0">
                  <a:pos x="38" y="404"/>
                </a:cxn>
                <a:cxn ang="0">
                  <a:pos x="26" y="418"/>
                </a:cxn>
                <a:cxn ang="0">
                  <a:pos x="16" y="436"/>
                </a:cxn>
                <a:cxn ang="0">
                  <a:pos x="16" y="442"/>
                </a:cxn>
                <a:cxn ang="0">
                  <a:pos x="24" y="454"/>
                </a:cxn>
                <a:cxn ang="0">
                  <a:pos x="44" y="472"/>
                </a:cxn>
                <a:cxn ang="0">
                  <a:pos x="54" y="488"/>
                </a:cxn>
                <a:cxn ang="0">
                  <a:pos x="56" y="498"/>
                </a:cxn>
                <a:cxn ang="0">
                  <a:pos x="48" y="678"/>
                </a:cxn>
                <a:cxn ang="0">
                  <a:pos x="482" y="678"/>
                </a:cxn>
              </a:cxnLst>
              <a:rect l="0" t="0" r="r" b="b"/>
              <a:pathLst>
                <a:path w="566" h="680">
                  <a:moveTo>
                    <a:pt x="482" y="638"/>
                  </a:moveTo>
                  <a:lnTo>
                    <a:pt x="434" y="606"/>
                  </a:lnTo>
                  <a:lnTo>
                    <a:pt x="420" y="584"/>
                  </a:lnTo>
                  <a:lnTo>
                    <a:pt x="390" y="568"/>
                  </a:lnTo>
                  <a:lnTo>
                    <a:pt x="348" y="538"/>
                  </a:lnTo>
                  <a:lnTo>
                    <a:pt x="350" y="494"/>
                  </a:lnTo>
                  <a:lnTo>
                    <a:pt x="358" y="454"/>
                  </a:lnTo>
                  <a:lnTo>
                    <a:pt x="336" y="428"/>
                  </a:lnTo>
                  <a:lnTo>
                    <a:pt x="382" y="380"/>
                  </a:lnTo>
                  <a:lnTo>
                    <a:pt x="384" y="314"/>
                  </a:lnTo>
                  <a:lnTo>
                    <a:pt x="386" y="314"/>
                  </a:lnTo>
                  <a:lnTo>
                    <a:pt x="386" y="314"/>
                  </a:lnTo>
                  <a:lnTo>
                    <a:pt x="384" y="310"/>
                  </a:lnTo>
                  <a:lnTo>
                    <a:pt x="382" y="306"/>
                  </a:lnTo>
                  <a:lnTo>
                    <a:pt x="384" y="302"/>
                  </a:lnTo>
                  <a:lnTo>
                    <a:pt x="384" y="302"/>
                  </a:lnTo>
                  <a:lnTo>
                    <a:pt x="396" y="294"/>
                  </a:lnTo>
                  <a:lnTo>
                    <a:pt x="428" y="274"/>
                  </a:lnTo>
                  <a:lnTo>
                    <a:pt x="466" y="246"/>
                  </a:lnTo>
                  <a:lnTo>
                    <a:pt x="486" y="232"/>
                  </a:lnTo>
                  <a:lnTo>
                    <a:pt x="502" y="216"/>
                  </a:lnTo>
                  <a:lnTo>
                    <a:pt x="502" y="216"/>
                  </a:lnTo>
                  <a:lnTo>
                    <a:pt x="548" y="164"/>
                  </a:lnTo>
                  <a:lnTo>
                    <a:pt x="566" y="146"/>
                  </a:lnTo>
                  <a:lnTo>
                    <a:pt x="566" y="146"/>
                  </a:lnTo>
                  <a:lnTo>
                    <a:pt x="558" y="142"/>
                  </a:lnTo>
                  <a:lnTo>
                    <a:pt x="550" y="138"/>
                  </a:lnTo>
                  <a:lnTo>
                    <a:pt x="534" y="132"/>
                  </a:lnTo>
                  <a:lnTo>
                    <a:pt x="514" y="130"/>
                  </a:lnTo>
                  <a:lnTo>
                    <a:pt x="494" y="128"/>
                  </a:lnTo>
                  <a:lnTo>
                    <a:pt x="454" y="128"/>
                  </a:lnTo>
                  <a:lnTo>
                    <a:pt x="434" y="126"/>
                  </a:lnTo>
                  <a:lnTo>
                    <a:pt x="416" y="122"/>
                  </a:lnTo>
                  <a:lnTo>
                    <a:pt x="416" y="122"/>
                  </a:lnTo>
                  <a:lnTo>
                    <a:pt x="404" y="118"/>
                  </a:lnTo>
                  <a:lnTo>
                    <a:pt x="394" y="112"/>
                  </a:lnTo>
                  <a:lnTo>
                    <a:pt x="370" y="100"/>
                  </a:lnTo>
                  <a:lnTo>
                    <a:pt x="348" y="88"/>
                  </a:lnTo>
                  <a:lnTo>
                    <a:pt x="336" y="84"/>
                  </a:lnTo>
                  <a:lnTo>
                    <a:pt x="322" y="82"/>
                  </a:lnTo>
                  <a:lnTo>
                    <a:pt x="322" y="82"/>
                  </a:lnTo>
                  <a:lnTo>
                    <a:pt x="306" y="82"/>
                  </a:lnTo>
                  <a:lnTo>
                    <a:pt x="292" y="84"/>
                  </a:lnTo>
                  <a:lnTo>
                    <a:pt x="278" y="84"/>
                  </a:lnTo>
                  <a:lnTo>
                    <a:pt x="262" y="80"/>
                  </a:lnTo>
                  <a:lnTo>
                    <a:pt x="262" y="80"/>
                  </a:lnTo>
                  <a:lnTo>
                    <a:pt x="230" y="74"/>
                  </a:lnTo>
                  <a:lnTo>
                    <a:pt x="212" y="68"/>
                  </a:lnTo>
                  <a:lnTo>
                    <a:pt x="202" y="64"/>
                  </a:lnTo>
                  <a:lnTo>
                    <a:pt x="202" y="64"/>
                  </a:lnTo>
                  <a:lnTo>
                    <a:pt x="174" y="0"/>
                  </a:lnTo>
                  <a:lnTo>
                    <a:pt x="152" y="0"/>
                  </a:lnTo>
                  <a:lnTo>
                    <a:pt x="148" y="48"/>
                  </a:lnTo>
                  <a:lnTo>
                    <a:pt x="148" y="48"/>
                  </a:lnTo>
                  <a:lnTo>
                    <a:pt x="120" y="48"/>
                  </a:lnTo>
                  <a:lnTo>
                    <a:pt x="0" y="44"/>
                  </a:lnTo>
                  <a:lnTo>
                    <a:pt x="6" y="76"/>
                  </a:lnTo>
                  <a:lnTo>
                    <a:pt x="0" y="100"/>
                  </a:lnTo>
                  <a:lnTo>
                    <a:pt x="10" y="126"/>
                  </a:lnTo>
                  <a:lnTo>
                    <a:pt x="10" y="126"/>
                  </a:lnTo>
                  <a:lnTo>
                    <a:pt x="18" y="206"/>
                  </a:lnTo>
                  <a:lnTo>
                    <a:pt x="26" y="298"/>
                  </a:lnTo>
                  <a:lnTo>
                    <a:pt x="26" y="298"/>
                  </a:lnTo>
                  <a:lnTo>
                    <a:pt x="24" y="322"/>
                  </a:lnTo>
                  <a:lnTo>
                    <a:pt x="26" y="332"/>
                  </a:lnTo>
                  <a:lnTo>
                    <a:pt x="28" y="344"/>
                  </a:lnTo>
                  <a:lnTo>
                    <a:pt x="28" y="344"/>
                  </a:lnTo>
                  <a:lnTo>
                    <a:pt x="32" y="360"/>
                  </a:lnTo>
                  <a:lnTo>
                    <a:pt x="36" y="380"/>
                  </a:lnTo>
                  <a:lnTo>
                    <a:pt x="38" y="404"/>
                  </a:lnTo>
                  <a:lnTo>
                    <a:pt x="38" y="404"/>
                  </a:lnTo>
                  <a:lnTo>
                    <a:pt x="26" y="418"/>
                  </a:lnTo>
                  <a:lnTo>
                    <a:pt x="18" y="430"/>
                  </a:lnTo>
                  <a:lnTo>
                    <a:pt x="16" y="436"/>
                  </a:lnTo>
                  <a:lnTo>
                    <a:pt x="16" y="442"/>
                  </a:lnTo>
                  <a:lnTo>
                    <a:pt x="16" y="442"/>
                  </a:lnTo>
                  <a:lnTo>
                    <a:pt x="20" y="448"/>
                  </a:lnTo>
                  <a:lnTo>
                    <a:pt x="24" y="454"/>
                  </a:lnTo>
                  <a:lnTo>
                    <a:pt x="38" y="466"/>
                  </a:lnTo>
                  <a:lnTo>
                    <a:pt x="44" y="472"/>
                  </a:lnTo>
                  <a:lnTo>
                    <a:pt x="50" y="480"/>
                  </a:lnTo>
                  <a:lnTo>
                    <a:pt x="54" y="488"/>
                  </a:lnTo>
                  <a:lnTo>
                    <a:pt x="56" y="498"/>
                  </a:lnTo>
                  <a:lnTo>
                    <a:pt x="56" y="498"/>
                  </a:lnTo>
                  <a:lnTo>
                    <a:pt x="52" y="598"/>
                  </a:lnTo>
                  <a:lnTo>
                    <a:pt x="48" y="678"/>
                  </a:lnTo>
                  <a:lnTo>
                    <a:pt x="40" y="680"/>
                  </a:lnTo>
                  <a:lnTo>
                    <a:pt x="482" y="678"/>
                  </a:lnTo>
                  <a:lnTo>
                    <a:pt x="482" y="638"/>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grpSp>
          <p:nvGrpSpPr>
            <p:cNvPr id="1385" name="Group 210">
              <a:extLst>
                <a:ext uri="{FF2B5EF4-FFF2-40B4-BE49-F238E27FC236}">
                  <a16:creationId xmlns:a16="http://schemas.microsoft.com/office/drawing/2014/main" id="{AEF188A4-208A-2273-CE5F-5A8EB6CB9AD7}"/>
                </a:ext>
              </a:extLst>
            </p:cNvPr>
            <p:cNvGrpSpPr/>
            <p:nvPr/>
          </p:nvGrpSpPr>
          <p:grpSpPr>
            <a:xfrm>
              <a:off x="3133804" y="4170652"/>
              <a:ext cx="925333" cy="675056"/>
              <a:chOff x="4313108" y="5619653"/>
              <a:chExt cx="1015484" cy="740824"/>
            </a:xfrm>
            <a:solidFill>
              <a:srgbClr val="D9D9D9"/>
            </a:solidFill>
            <a:effectLst/>
          </p:grpSpPr>
          <p:sp>
            <p:nvSpPr>
              <p:cNvPr id="1449" name="Freeform 47">
                <a:extLst>
                  <a:ext uri="{FF2B5EF4-FFF2-40B4-BE49-F238E27FC236}">
                    <a16:creationId xmlns:a16="http://schemas.microsoft.com/office/drawing/2014/main" id="{006B8BAA-89B0-BA0B-ED4B-A4F5D358A52A}"/>
                  </a:ext>
                </a:extLst>
              </p:cNvPr>
              <p:cNvSpPr>
                <a:spLocks/>
              </p:cNvSpPr>
              <p:nvPr>
                <p:custDataLst>
                  <p:tags r:id="rId106"/>
                </p:custDataLst>
              </p:nvPr>
            </p:nvSpPr>
            <p:spPr bwMode="auto">
              <a:xfrm>
                <a:off x="5096770" y="6058100"/>
                <a:ext cx="231822" cy="302377"/>
              </a:xfrm>
              <a:custGeom>
                <a:avLst/>
                <a:gdLst/>
                <a:ahLst/>
                <a:cxnLst>
                  <a:cxn ang="0">
                    <a:pos x="182" y="132"/>
                  </a:cxn>
                  <a:cxn ang="0">
                    <a:pos x="168" y="120"/>
                  </a:cxn>
                  <a:cxn ang="0">
                    <a:pos x="158" y="112"/>
                  </a:cxn>
                  <a:cxn ang="0">
                    <a:pos x="156" y="106"/>
                  </a:cxn>
                  <a:cxn ang="0">
                    <a:pos x="150" y="94"/>
                  </a:cxn>
                  <a:cxn ang="0">
                    <a:pos x="144" y="96"/>
                  </a:cxn>
                  <a:cxn ang="0">
                    <a:pos x="140" y="96"/>
                  </a:cxn>
                  <a:cxn ang="0">
                    <a:pos x="140" y="92"/>
                  </a:cxn>
                  <a:cxn ang="0">
                    <a:pos x="140" y="82"/>
                  </a:cxn>
                  <a:cxn ang="0">
                    <a:pos x="140" y="72"/>
                  </a:cxn>
                  <a:cxn ang="0">
                    <a:pos x="138" y="68"/>
                  </a:cxn>
                  <a:cxn ang="0">
                    <a:pos x="116" y="46"/>
                  </a:cxn>
                  <a:cxn ang="0">
                    <a:pos x="104" y="40"/>
                  </a:cxn>
                  <a:cxn ang="0">
                    <a:pos x="72" y="30"/>
                  </a:cxn>
                  <a:cxn ang="0">
                    <a:pos x="64" y="24"/>
                  </a:cxn>
                  <a:cxn ang="0">
                    <a:pos x="54" y="14"/>
                  </a:cxn>
                  <a:cxn ang="0">
                    <a:pos x="34" y="0"/>
                  </a:cxn>
                  <a:cxn ang="0">
                    <a:pos x="22" y="4"/>
                  </a:cxn>
                  <a:cxn ang="0">
                    <a:pos x="20" y="10"/>
                  </a:cxn>
                  <a:cxn ang="0">
                    <a:pos x="22" y="24"/>
                  </a:cxn>
                  <a:cxn ang="0">
                    <a:pos x="26" y="56"/>
                  </a:cxn>
                  <a:cxn ang="0">
                    <a:pos x="22" y="70"/>
                  </a:cxn>
                  <a:cxn ang="0">
                    <a:pos x="14" y="72"/>
                  </a:cxn>
                  <a:cxn ang="0">
                    <a:pos x="8" y="72"/>
                  </a:cxn>
                  <a:cxn ang="0">
                    <a:pos x="2" y="78"/>
                  </a:cxn>
                  <a:cxn ang="0">
                    <a:pos x="0" y="94"/>
                  </a:cxn>
                  <a:cxn ang="0">
                    <a:pos x="10" y="132"/>
                  </a:cxn>
                  <a:cxn ang="0">
                    <a:pos x="18" y="150"/>
                  </a:cxn>
                  <a:cxn ang="0">
                    <a:pos x="20" y="164"/>
                  </a:cxn>
                  <a:cxn ang="0">
                    <a:pos x="16" y="196"/>
                  </a:cxn>
                  <a:cxn ang="0">
                    <a:pos x="18" y="208"/>
                  </a:cxn>
                  <a:cxn ang="0">
                    <a:pos x="24" y="216"/>
                  </a:cxn>
                  <a:cxn ang="0">
                    <a:pos x="44" y="232"/>
                  </a:cxn>
                  <a:cxn ang="0">
                    <a:pos x="52" y="240"/>
                  </a:cxn>
                  <a:cxn ang="0">
                    <a:pos x="58" y="228"/>
                  </a:cxn>
                  <a:cxn ang="0">
                    <a:pos x="98" y="188"/>
                  </a:cxn>
                  <a:cxn ang="0">
                    <a:pos x="112" y="176"/>
                  </a:cxn>
                  <a:cxn ang="0">
                    <a:pos x="128" y="172"/>
                  </a:cxn>
                  <a:cxn ang="0">
                    <a:pos x="168" y="154"/>
                  </a:cxn>
                  <a:cxn ang="0">
                    <a:pos x="182" y="144"/>
                  </a:cxn>
                  <a:cxn ang="0">
                    <a:pos x="184" y="136"/>
                  </a:cxn>
                  <a:cxn ang="0">
                    <a:pos x="182" y="132"/>
                  </a:cxn>
                  <a:cxn ang="0">
                    <a:pos x="182" y="132"/>
                  </a:cxn>
                </a:cxnLst>
                <a:rect l="0" t="0" r="r" b="b"/>
                <a:pathLst>
                  <a:path w="184" h="240">
                    <a:moveTo>
                      <a:pt x="182" y="132"/>
                    </a:moveTo>
                    <a:lnTo>
                      <a:pt x="182" y="132"/>
                    </a:lnTo>
                    <a:lnTo>
                      <a:pt x="176" y="124"/>
                    </a:lnTo>
                    <a:lnTo>
                      <a:pt x="168" y="120"/>
                    </a:lnTo>
                    <a:lnTo>
                      <a:pt x="160" y="114"/>
                    </a:lnTo>
                    <a:lnTo>
                      <a:pt x="158" y="112"/>
                    </a:lnTo>
                    <a:lnTo>
                      <a:pt x="156" y="106"/>
                    </a:lnTo>
                    <a:lnTo>
                      <a:pt x="156" y="106"/>
                    </a:lnTo>
                    <a:lnTo>
                      <a:pt x="152" y="96"/>
                    </a:lnTo>
                    <a:lnTo>
                      <a:pt x="150" y="94"/>
                    </a:lnTo>
                    <a:lnTo>
                      <a:pt x="148" y="94"/>
                    </a:lnTo>
                    <a:lnTo>
                      <a:pt x="144" y="96"/>
                    </a:lnTo>
                    <a:lnTo>
                      <a:pt x="142" y="96"/>
                    </a:lnTo>
                    <a:lnTo>
                      <a:pt x="140" y="96"/>
                    </a:lnTo>
                    <a:lnTo>
                      <a:pt x="140" y="96"/>
                    </a:lnTo>
                    <a:lnTo>
                      <a:pt x="140" y="92"/>
                    </a:lnTo>
                    <a:lnTo>
                      <a:pt x="138" y="90"/>
                    </a:lnTo>
                    <a:lnTo>
                      <a:pt x="140" y="82"/>
                    </a:lnTo>
                    <a:lnTo>
                      <a:pt x="140" y="74"/>
                    </a:lnTo>
                    <a:lnTo>
                      <a:pt x="140" y="72"/>
                    </a:lnTo>
                    <a:lnTo>
                      <a:pt x="138" y="68"/>
                    </a:lnTo>
                    <a:lnTo>
                      <a:pt x="138" y="68"/>
                    </a:lnTo>
                    <a:lnTo>
                      <a:pt x="116" y="46"/>
                    </a:lnTo>
                    <a:lnTo>
                      <a:pt x="116" y="46"/>
                    </a:lnTo>
                    <a:lnTo>
                      <a:pt x="110" y="44"/>
                    </a:lnTo>
                    <a:lnTo>
                      <a:pt x="104" y="40"/>
                    </a:lnTo>
                    <a:lnTo>
                      <a:pt x="88" y="34"/>
                    </a:lnTo>
                    <a:lnTo>
                      <a:pt x="72" y="30"/>
                    </a:lnTo>
                    <a:lnTo>
                      <a:pt x="66" y="26"/>
                    </a:lnTo>
                    <a:lnTo>
                      <a:pt x="64" y="24"/>
                    </a:lnTo>
                    <a:lnTo>
                      <a:pt x="64" y="24"/>
                    </a:lnTo>
                    <a:lnTo>
                      <a:pt x="54" y="14"/>
                    </a:lnTo>
                    <a:lnTo>
                      <a:pt x="40" y="4"/>
                    </a:lnTo>
                    <a:lnTo>
                      <a:pt x="34" y="0"/>
                    </a:lnTo>
                    <a:lnTo>
                      <a:pt x="26" y="0"/>
                    </a:lnTo>
                    <a:lnTo>
                      <a:pt x="22" y="4"/>
                    </a:lnTo>
                    <a:lnTo>
                      <a:pt x="20" y="10"/>
                    </a:lnTo>
                    <a:lnTo>
                      <a:pt x="20" y="10"/>
                    </a:lnTo>
                    <a:lnTo>
                      <a:pt x="20" y="16"/>
                    </a:lnTo>
                    <a:lnTo>
                      <a:pt x="22" y="24"/>
                    </a:lnTo>
                    <a:lnTo>
                      <a:pt x="26" y="46"/>
                    </a:lnTo>
                    <a:lnTo>
                      <a:pt x="26" y="56"/>
                    </a:lnTo>
                    <a:lnTo>
                      <a:pt x="26" y="64"/>
                    </a:lnTo>
                    <a:lnTo>
                      <a:pt x="22" y="70"/>
                    </a:lnTo>
                    <a:lnTo>
                      <a:pt x="18" y="72"/>
                    </a:lnTo>
                    <a:lnTo>
                      <a:pt x="14" y="72"/>
                    </a:lnTo>
                    <a:lnTo>
                      <a:pt x="14" y="72"/>
                    </a:lnTo>
                    <a:lnTo>
                      <a:pt x="8" y="72"/>
                    </a:lnTo>
                    <a:lnTo>
                      <a:pt x="4" y="74"/>
                    </a:lnTo>
                    <a:lnTo>
                      <a:pt x="2" y="78"/>
                    </a:lnTo>
                    <a:lnTo>
                      <a:pt x="0" y="82"/>
                    </a:lnTo>
                    <a:lnTo>
                      <a:pt x="0" y="94"/>
                    </a:lnTo>
                    <a:lnTo>
                      <a:pt x="2" y="106"/>
                    </a:lnTo>
                    <a:lnTo>
                      <a:pt x="10" y="132"/>
                    </a:lnTo>
                    <a:lnTo>
                      <a:pt x="18" y="150"/>
                    </a:lnTo>
                    <a:lnTo>
                      <a:pt x="18" y="150"/>
                    </a:lnTo>
                    <a:lnTo>
                      <a:pt x="20" y="156"/>
                    </a:lnTo>
                    <a:lnTo>
                      <a:pt x="20" y="164"/>
                    </a:lnTo>
                    <a:lnTo>
                      <a:pt x="18" y="180"/>
                    </a:lnTo>
                    <a:lnTo>
                      <a:pt x="16" y="196"/>
                    </a:lnTo>
                    <a:lnTo>
                      <a:pt x="16" y="202"/>
                    </a:lnTo>
                    <a:lnTo>
                      <a:pt x="18" y="208"/>
                    </a:lnTo>
                    <a:lnTo>
                      <a:pt x="18" y="208"/>
                    </a:lnTo>
                    <a:lnTo>
                      <a:pt x="24" y="216"/>
                    </a:lnTo>
                    <a:lnTo>
                      <a:pt x="34" y="224"/>
                    </a:lnTo>
                    <a:lnTo>
                      <a:pt x="44" y="232"/>
                    </a:lnTo>
                    <a:lnTo>
                      <a:pt x="52" y="240"/>
                    </a:lnTo>
                    <a:lnTo>
                      <a:pt x="52" y="240"/>
                    </a:lnTo>
                    <a:lnTo>
                      <a:pt x="54" y="236"/>
                    </a:lnTo>
                    <a:lnTo>
                      <a:pt x="58" y="228"/>
                    </a:lnTo>
                    <a:lnTo>
                      <a:pt x="76" y="208"/>
                    </a:lnTo>
                    <a:lnTo>
                      <a:pt x="98" y="188"/>
                    </a:lnTo>
                    <a:lnTo>
                      <a:pt x="106" y="180"/>
                    </a:lnTo>
                    <a:lnTo>
                      <a:pt x="112" y="176"/>
                    </a:lnTo>
                    <a:lnTo>
                      <a:pt x="112" y="176"/>
                    </a:lnTo>
                    <a:lnTo>
                      <a:pt x="128" y="172"/>
                    </a:lnTo>
                    <a:lnTo>
                      <a:pt x="156" y="160"/>
                    </a:lnTo>
                    <a:lnTo>
                      <a:pt x="168" y="154"/>
                    </a:lnTo>
                    <a:lnTo>
                      <a:pt x="178" y="146"/>
                    </a:lnTo>
                    <a:lnTo>
                      <a:pt x="182" y="144"/>
                    </a:lnTo>
                    <a:lnTo>
                      <a:pt x="184" y="140"/>
                    </a:lnTo>
                    <a:lnTo>
                      <a:pt x="184" y="136"/>
                    </a:lnTo>
                    <a:lnTo>
                      <a:pt x="182" y="132"/>
                    </a:lnTo>
                    <a:lnTo>
                      <a:pt x="182" y="132"/>
                    </a:lnTo>
                    <a:lnTo>
                      <a:pt x="182" y="132"/>
                    </a:lnTo>
                    <a:lnTo>
                      <a:pt x="182" y="132"/>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0" name="Freeform 48">
                <a:extLst>
                  <a:ext uri="{FF2B5EF4-FFF2-40B4-BE49-F238E27FC236}">
                    <a16:creationId xmlns:a16="http://schemas.microsoft.com/office/drawing/2014/main" id="{F5F88F8D-4607-3FE2-8196-93D612669479}"/>
                  </a:ext>
                </a:extLst>
              </p:cNvPr>
              <p:cNvSpPr>
                <a:spLocks/>
              </p:cNvSpPr>
              <p:nvPr>
                <p:custDataLst>
                  <p:tags r:id="rId107"/>
                </p:custDataLst>
              </p:nvPr>
            </p:nvSpPr>
            <p:spPr bwMode="auto">
              <a:xfrm>
                <a:off x="4859907" y="5843916"/>
                <a:ext cx="110872" cy="40317"/>
              </a:xfrm>
              <a:custGeom>
                <a:avLst/>
                <a:gdLst/>
                <a:ahLst/>
                <a:cxnLst>
                  <a:cxn ang="0">
                    <a:pos x="88" y="10"/>
                  </a:cxn>
                  <a:cxn ang="0">
                    <a:pos x="88" y="10"/>
                  </a:cxn>
                  <a:cxn ang="0">
                    <a:pos x="88" y="10"/>
                  </a:cxn>
                  <a:cxn ang="0">
                    <a:pos x="88" y="10"/>
                  </a:cxn>
                  <a:cxn ang="0">
                    <a:pos x="72" y="6"/>
                  </a:cxn>
                  <a:cxn ang="0">
                    <a:pos x="56" y="2"/>
                  </a:cxn>
                  <a:cxn ang="0">
                    <a:pos x="56" y="2"/>
                  </a:cxn>
                  <a:cxn ang="0">
                    <a:pos x="40" y="2"/>
                  </a:cxn>
                  <a:cxn ang="0">
                    <a:pos x="22" y="2"/>
                  </a:cxn>
                  <a:cxn ang="0">
                    <a:pos x="22" y="2"/>
                  </a:cxn>
                  <a:cxn ang="0">
                    <a:pos x="12" y="0"/>
                  </a:cxn>
                  <a:cxn ang="0">
                    <a:pos x="6" y="0"/>
                  </a:cxn>
                  <a:cxn ang="0">
                    <a:pos x="2" y="2"/>
                  </a:cxn>
                  <a:cxn ang="0">
                    <a:pos x="2" y="2"/>
                  </a:cxn>
                  <a:cxn ang="0">
                    <a:pos x="0" y="8"/>
                  </a:cxn>
                  <a:cxn ang="0">
                    <a:pos x="0" y="14"/>
                  </a:cxn>
                  <a:cxn ang="0">
                    <a:pos x="0" y="14"/>
                  </a:cxn>
                  <a:cxn ang="0">
                    <a:pos x="2" y="18"/>
                  </a:cxn>
                  <a:cxn ang="0">
                    <a:pos x="6" y="22"/>
                  </a:cxn>
                  <a:cxn ang="0">
                    <a:pos x="14" y="24"/>
                  </a:cxn>
                  <a:cxn ang="0">
                    <a:pos x="22" y="22"/>
                  </a:cxn>
                  <a:cxn ang="0">
                    <a:pos x="30" y="20"/>
                  </a:cxn>
                  <a:cxn ang="0">
                    <a:pos x="30" y="20"/>
                  </a:cxn>
                  <a:cxn ang="0">
                    <a:pos x="34" y="20"/>
                  </a:cxn>
                  <a:cxn ang="0">
                    <a:pos x="38" y="22"/>
                  </a:cxn>
                  <a:cxn ang="0">
                    <a:pos x="46" y="26"/>
                  </a:cxn>
                  <a:cxn ang="0">
                    <a:pos x="56" y="32"/>
                  </a:cxn>
                  <a:cxn ang="0">
                    <a:pos x="60" y="32"/>
                  </a:cxn>
                  <a:cxn ang="0">
                    <a:pos x="64" y="32"/>
                  </a:cxn>
                  <a:cxn ang="0">
                    <a:pos x="64" y="32"/>
                  </a:cxn>
                  <a:cxn ang="0">
                    <a:pos x="78" y="22"/>
                  </a:cxn>
                  <a:cxn ang="0">
                    <a:pos x="86" y="14"/>
                  </a:cxn>
                  <a:cxn ang="0">
                    <a:pos x="88" y="12"/>
                  </a:cxn>
                  <a:cxn ang="0">
                    <a:pos x="88" y="10"/>
                  </a:cxn>
                  <a:cxn ang="0">
                    <a:pos x="88" y="10"/>
                  </a:cxn>
                </a:cxnLst>
                <a:rect l="0" t="0" r="r" b="b"/>
                <a:pathLst>
                  <a:path w="88" h="32">
                    <a:moveTo>
                      <a:pt x="88" y="10"/>
                    </a:moveTo>
                    <a:lnTo>
                      <a:pt x="88" y="10"/>
                    </a:lnTo>
                    <a:lnTo>
                      <a:pt x="88" y="10"/>
                    </a:lnTo>
                    <a:lnTo>
                      <a:pt x="88" y="10"/>
                    </a:lnTo>
                    <a:lnTo>
                      <a:pt x="72" y="6"/>
                    </a:lnTo>
                    <a:lnTo>
                      <a:pt x="56" y="2"/>
                    </a:lnTo>
                    <a:lnTo>
                      <a:pt x="56" y="2"/>
                    </a:lnTo>
                    <a:lnTo>
                      <a:pt x="40" y="2"/>
                    </a:lnTo>
                    <a:lnTo>
                      <a:pt x="22" y="2"/>
                    </a:lnTo>
                    <a:lnTo>
                      <a:pt x="22" y="2"/>
                    </a:lnTo>
                    <a:lnTo>
                      <a:pt x="12" y="0"/>
                    </a:lnTo>
                    <a:lnTo>
                      <a:pt x="6" y="0"/>
                    </a:lnTo>
                    <a:lnTo>
                      <a:pt x="2" y="2"/>
                    </a:lnTo>
                    <a:lnTo>
                      <a:pt x="2" y="2"/>
                    </a:lnTo>
                    <a:lnTo>
                      <a:pt x="0" y="8"/>
                    </a:lnTo>
                    <a:lnTo>
                      <a:pt x="0" y="14"/>
                    </a:lnTo>
                    <a:lnTo>
                      <a:pt x="0" y="14"/>
                    </a:lnTo>
                    <a:lnTo>
                      <a:pt x="2" y="18"/>
                    </a:lnTo>
                    <a:lnTo>
                      <a:pt x="6" y="22"/>
                    </a:lnTo>
                    <a:lnTo>
                      <a:pt x="14" y="24"/>
                    </a:lnTo>
                    <a:lnTo>
                      <a:pt x="22" y="22"/>
                    </a:lnTo>
                    <a:lnTo>
                      <a:pt x="30" y="20"/>
                    </a:lnTo>
                    <a:lnTo>
                      <a:pt x="30" y="20"/>
                    </a:lnTo>
                    <a:lnTo>
                      <a:pt x="34" y="20"/>
                    </a:lnTo>
                    <a:lnTo>
                      <a:pt x="38" y="22"/>
                    </a:lnTo>
                    <a:lnTo>
                      <a:pt x="46" y="26"/>
                    </a:lnTo>
                    <a:lnTo>
                      <a:pt x="56" y="32"/>
                    </a:lnTo>
                    <a:lnTo>
                      <a:pt x="60" y="32"/>
                    </a:lnTo>
                    <a:lnTo>
                      <a:pt x="64" y="32"/>
                    </a:lnTo>
                    <a:lnTo>
                      <a:pt x="64" y="32"/>
                    </a:lnTo>
                    <a:lnTo>
                      <a:pt x="78" y="22"/>
                    </a:lnTo>
                    <a:lnTo>
                      <a:pt x="86" y="14"/>
                    </a:lnTo>
                    <a:lnTo>
                      <a:pt x="88" y="12"/>
                    </a:lnTo>
                    <a:lnTo>
                      <a:pt x="88" y="10"/>
                    </a:lnTo>
                    <a:lnTo>
                      <a:pt x="88" y="10"/>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1" name="Freeform 49">
                <a:extLst>
                  <a:ext uri="{FF2B5EF4-FFF2-40B4-BE49-F238E27FC236}">
                    <a16:creationId xmlns:a16="http://schemas.microsoft.com/office/drawing/2014/main" id="{CB387CCE-1E7F-4567-E6EF-3F898A0CAEA5}"/>
                  </a:ext>
                </a:extLst>
              </p:cNvPr>
              <p:cNvSpPr>
                <a:spLocks/>
              </p:cNvSpPr>
              <p:nvPr>
                <p:custDataLst>
                  <p:tags r:id="rId108"/>
                </p:custDataLst>
              </p:nvPr>
            </p:nvSpPr>
            <p:spPr bwMode="auto">
              <a:xfrm>
                <a:off x="4907783" y="5909431"/>
                <a:ext cx="42837" cy="45357"/>
              </a:xfrm>
              <a:custGeom>
                <a:avLst/>
                <a:gdLst/>
                <a:ahLst/>
                <a:cxnLst>
                  <a:cxn ang="0">
                    <a:pos x="34" y="16"/>
                  </a:cxn>
                  <a:cxn ang="0">
                    <a:pos x="34" y="16"/>
                  </a:cxn>
                  <a:cxn ang="0">
                    <a:pos x="28" y="8"/>
                  </a:cxn>
                  <a:cxn ang="0">
                    <a:pos x="22" y="4"/>
                  </a:cxn>
                  <a:cxn ang="0">
                    <a:pos x="14" y="0"/>
                  </a:cxn>
                  <a:cxn ang="0">
                    <a:pos x="4" y="0"/>
                  </a:cxn>
                  <a:cxn ang="0">
                    <a:pos x="4" y="0"/>
                  </a:cxn>
                  <a:cxn ang="0">
                    <a:pos x="0" y="2"/>
                  </a:cxn>
                  <a:cxn ang="0">
                    <a:pos x="0" y="4"/>
                  </a:cxn>
                  <a:cxn ang="0">
                    <a:pos x="0" y="6"/>
                  </a:cxn>
                  <a:cxn ang="0">
                    <a:pos x="0" y="10"/>
                  </a:cxn>
                  <a:cxn ang="0">
                    <a:pos x="6" y="18"/>
                  </a:cxn>
                  <a:cxn ang="0">
                    <a:pos x="8" y="24"/>
                  </a:cxn>
                  <a:cxn ang="0">
                    <a:pos x="8" y="24"/>
                  </a:cxn>
                  <a:cxn ang="0">
                    <a:pos x="10" y="30"/>
                  </a:cxn>
                  <a:cxn ang="0">
                    <a:pos x="14" y="34"/>
                  </a:cxn>
                  <a:cxn ang="0">
                    <a:pos x="18" y="36"/>
                  </a:cxn>
                  <a:cxn ang="0">
                    <a:pos x="24" y="34"/>
                  </a:cxn>
                  <a:cxn ang="0">
                    <a:pos x="28" y="30"/>
                  </a:cxn>
                  <a:cxn ang="0">
                    <a:pos x="32" y="26"/>
                  </a:cxn>
                  <a:cxn ang="0">
                    <a:pos x="34" y="22"/>
                  </a:cxn>
                  <a:cxn ang="0">
                    <a:pos x="34" y="16"/>
                  </a:cxn>
                  <a:cxn ang="0">
                    <a:pos x="34" y="16"/>
                  </a:cxn>
                  <a:cxn ang="0">
                    <a:pos x="34" y="16"/>
                  </a:cxn>
                  <a:cxn ang="0">
                    <a:pos x="34" y="16"/>
                  </a:cxn>
                </a:cxnLst>
                <a:rect l="0" t="0" r="r" b="b"/>
                <a:pathLst>
                  <a:path w="34" h="36">
                    <a:moveTo>
                      <a:pt x="34" y="16"/>
                    </a:moveTo>
                    <a:lnTo>
                      <a:pt x="34" y="16"/>
                    </a:lnTo>
                    <a:lnTo>
                      <a:pt x="28" y="8"/>
                    </a:lnTo>
                    <a:lnTo>
                      <a:pt x="22" y="4"/>
                    </a:lnTo>
                    <a:lnTo>
                      <a:pt x="14" y="0"/>
                    </a:lnTo>
                    <a:lnTo>
                      <a:pt x="4" y="0"/>
                    </a:lnTo>
                    <a:lnTo>
                      <a:pt x="4" y="0"/>
                    </a:lnTo>
                    <a:lnTo>
                      <a:pt x="0" y="2"/>
                    </a:lnTo>
                    <a:lnTo>
                      <a:pt x="0" y="4"/>
                    </a:lnTo>
                    <a:lnTo>
                      <a:pt x="0" y="6"/>
                    </a:lnTo>
                    <a:lnTo>
                      <a:pt x="0" y="10"/>
                    </a:lnTo>
                    <a:lnTo>
                      <a:pt x="6" y="18"/>
                    </a:lnTo>
                    <a:lnTo>
                      <a:pt x="8" y="24"/>
                    </a:lnTo>
                    <a:lnTo>
                      <a:pt x="8" y="24"/>
                    </a:lnTo>
                    <a:lnTo>
                      <a:pt x="10" y="30"/>
                    </a:lnTo>
                    <a:lnTo>
                      <a:pt x="14" y="34"/>
                    </a:lnTo>
                    <a:lnTo>
                      <a:pt x="18" y="36"/>
                    </a:lnTo>
                    <a:lnTo>
                      <a:pt x="24" y="34"/>
                    </a:lnTo>
                    <a:lnTo>
                      <a:pt x="28" y="30"/>
                    </a:lnTo>
                    <a:lnTo>
                      <a:pt x="32" y="26"/>
                    </a:lnTo>
                    <a:lnTo>
                      <a:pt x="34" y="22"/>
                    </a:lnTo>
                    <a:lnTo>
                      <a:pt x="34" y="16"/>
                    </a:lnTo>
                    <a:lnTo>
                      <a:pt x="34" y="16"/>
                    </a:lnTo>
                    <a:lnTo>
                      <a:pt x="34" y="16"/>
                    </a:lnTo>
                    <a:lnTo>
                      <a:pt x="34" y="16"/>
                    </a:lnTo>
                    <a:close/>
                  </a:path>
                </a:pathLst>
              </a:custGeom>
              <a:no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2" name="Freeform 50">
                <a:extLst>
                  <a:ext uri="{FF2B5EF4-FFF2-40B4-BE49-F238E27FC236}">
                    <a16:creationId xmlns:a16="http://schemas.microsoft.com/office/drawing/2014/main" id="{F4E4EB59-176D-1A1E-1B4F-8ED2A672B0B6}"/>
                  </a:ext>
                </a:extLst>
              </p:cNvPr>
              <p:cNvSpPr>
                <a:spLocks/>
              </p:cNvSpPr>
              <p:nvPr>
                <p:custDataLst>
                  <p:tags r:id="rId109"/>
                </p:custDataLst>
              </p:nvPr>
            </p:nvSpPr>
            <p:spPr bwMode="auto">
              <a:xfrm>
                <a:off x="4973298" y="5886753"/>
                <a:ext cx="131030" cy="103312"/>
              </a:xfrm>
              <a:custGeom>
                <a:avLst/>
                <a:gdLst/>
                <a:ahLst/>
                <a:cxnLst>
                  <a:cxn ang="0">
                    <a:pos x="96" y="66"/>
                  </a:cxn>
                  <a:cxn ang="0">
                    <a:pos x="96" y="66"/>
                  </a:cxn>
                  <a:cxn ang="0">
                    <a:pos x="100" y="60"/>
                  </a:cxn>
                  <a:cxn ang="0">
                    <a:pos x="104" y="54"/>
                  </a:cxn>
                  <a:cxn ang="0">
                    <a:pos x="104" y="48"/>
                  </a:cxn>
                  <a:cxn ang="0">
                    <a:pos x="102" y="44"/>
                  </a:cxn>
                  <a:cxn ang="0">
                    <a:pos x="100" y="40"/>
                  </a:cxn>
                  <a:cxn ang="0">
                    <a:pos x="94" y="36"/>
                  </a:cxn>
                  <a:cxn ang="0">
                    <a:pos x="82" y="30"/>
                  </a:cxn>
                  <a:cxn ang="0">
                    <a:pos x="82" y="30"/>
                  </a:cxn>
                  <a:cxn ang="0">
                    <a:pos x="76" y="26"/>
                  </a:cxn>
                  <a:cxn ang="0">
                    <a:pos x="72" y="22"/>
                  </a:cxn>
                  <a:cxn ang="0">
                    <a:pos x="68" y="18"/>
                  </a:cxn>
                  <a:cxn ang="0">
                    <a:pos x="64" y="16"/>
                  </a:cxn>
                  <a:cxn ang="0">
                    <a:pos x="64" y="16"/>
                  </a:cxn>
                  <a:cxn ang="0">
                    <a:pos x="56" y="18"/>
                  </a:cxn>
                  <a:cxn ang="0">
                    <a:pos x="48" y="20"/>
                  </a:cxn>
                  <a:cxn ang="0">
                    <a:pos x="42" y="24"/>
                  </a:cxn>
                  <a:cxn ang="0">
                    <a:pos x="34" y="24"/>
                  </a:cxn>
                  <a:cxn ang="0">
                    <a:pos x="34" y="24"/>
                  </a:cxn>
                  <a:cxn ang="0">
                    <a:pos x="30" y="22"/>
                  </a:cxn>
                  <a:cxn ang="0">
                    <a:pos x="26" y="20"/>
                  </a:cxn>
                  <a:cxn ang="0">
                    <a:pos x="22" y="10"/>
                  </a:cxn>
                  <a:cxn ang="0">
                    <a:pos x="22" y="6"/>
                  </a:cxn>
                  <a:cxn ang="0">
                    <a:pos x="18" y="2"/>
                  </a:cxn>
                  <a:cxn ang="0">
                    <a:pos x="16" y="0"/>
                  </a:cxn>
                  <a:cxn ang="0">
                    <a:pos x="10" y="0"/>
                  </a:cxn>
                  <a:cxn ang="0">
                    <a:pos x="10" y="0"/>
                  </a:cxn>
                  <a:cxn ang="0">
                    <a:pos x="4" y="4"/>
                  </a:cxn>
                  <a:cxn ang="0">
                    <a:pos x="2" y="8"/>
                  </a:cxn>
                  <a:cxn ang="0">
                    <a:pos x="0" y="14"/>
                  </a:cxn>
                  <a:cxn ang="0">
                    <a:pos x="2" y="22"/>
                  </a:cxn>
                  <a:cxn ang="0">
                    <a:pos x="4" y="30"/>
                  </a:cxn>
                  <a:cxn ang="0">
                    <a:pos x="8" y="36"/>
                  </a:cxn>
                  <a:cxn ang="0">
                    <a:pos x="14" y="40"/>
                  </a:cxn>
                  <a:cxn ang="0">
                    <a:pos x="20" y="42"/>
                  </a:cxn>
                  <a:cxn ang="0">
                    <a:pos x="20" y="42"/>
                  </a:cxn>
                  <a:cxn ang="0">
                    <a:pos x="26" y="44"/>
                  </a:cxn>
                  <a:cxn ang="0">
                    <a:pos x="30" y="50"/>
                  </a:cxn>
                  <a:cxn ang="0">
                    <a:pos x="36" y="64"/>
                  </a:cxn>
                  <a:cxn ang="0">
                    <a:pos x="42" y="78"/>
                  </a:cxn>
                  <a:cxn ang="0">
                    <a:pos x="46" y="82"/>
                  </a:cxn>
                  <a:cxn ang="0">
                    <a:pos x="50" y="80"/>
                  </a:cxn>
                  <a:cxn ang="0">
                    <a:pos x="50" y="80"/>
                  </a:cxn>
                  <a:cxn ang="0">
                    <a:pos x="54" y="78"/>
                  </a:cxn>
                  <a:cxn ang="0">
                    <a:pos x="60" y="76"/>
                  </a:cxn>
                  <a:cxn ang="0">
                    <a:pos x="74" y="74"/>
                  </a:cxn>
                  <a:cxn ang="0">
                    <a:pos x="86" y="72"/>
                  </a:cxn>
                  <a:cxn ang="0">
                    <a:pos x="92" y="70"/>
                  </a:cxn>
                  <a:cxn ang="0">
                    <a:pos x="96" y="66"/>
                  </a:cxn>
                  <a:cxn ang="0">
                    <a:pos x="96" y="66"/>
                  </a:cxn>
                  <a:cxn ang="0">
                    <a:pos x="96" y="66"/>
                  </a:cxn>
                  <a:cxn ang="0">
                    <a:pos x="96" y="66"/>
                  </a:cxn>
                </a:cxnLst>
                <a:rect l="0" t="0" r="r" b="b"/>
                <a:pathLst>
                  <a:path w="104" h="82">
                    <a:moveTo>
                      <a:pt x="96" y="66"/>
                    </a:moveTo>
                    <a:lnTo>
                      <a:pt x="96" y="66"/>
                    </a:lnTo>
                    <a:lnTo>
                      <a:pt x="100" y="60"/>
                    </a:lnTo>
                    <a:lnTo>
                      <a:pt x="104" y="54"/>
                    </a:lnTo>
                    <a:lnTo>
                      <a:pt x="104" y="48"/>
                    </a:lnTo>
                    <a:lnTo>
                      <a:pt x="102" y="44"/>
                    </a:lnTo>
                    <a:lnTo>
                      <a:pt x="100" y="40"/>
                    </a:lnTo>
                    <a:lnTo>
                      <a:pt x="94" y="36"/>
                    </a:lnTo>
                    <a:lnTo>
                      <a:pt x="82" y="30"/>
                    </a:lnTo>
                    <a:lnTo>
                      <a:pt x="82" y="30"/>
                    </a:lnTo>
                    <a:lnTo>
                      <a:pt x="76" y="26"/>
                    </a:lnTo>
                    <a:lnTo>
                      <a:pt x="72" y="22"/>
                    </a:lnTo>
                    <a:lnTo>
                      <a:pt x="68" y="18"/>
                    </a:lnTo>
                    <a:lnTo>
                      <a:pt x="64" y="16"/>
                    </a:lnTo>
                    <a:lnTo>
                      <a:pt x="64" y="16"/>
                    </a:lnTo>
                    <a:lnTo>
                      <a:pt x="56" y="18"/>
                    </a:lnTo>
                    <a:lnTo>
                      <a:pt x="48" y="20"/>
                    </a:lnTo>
                    <a:lnTo>
                      <a:pt x="42" y="24"/>
                    </a:lnTo>
                    <a:lnTo>
                      <a:pt x="34" y="24"/>
                    </a:lnTo>
                    <a:lnTo>
                      <a:pt x="34" y="24"/>
                    </a:lnTo>
                    <a:lnTo>
                      <a:pt x="30" y="22"/>
                    </a:lnTo>
                    <a:lnTo>
                      <a:pt x="26" y="20"/>
                    </a:lnTo>
                    <a:lnTo>
                      <a:pt x="22" y="10"/>
                    </a:lnTo>
                    <a:lnTo>
                      <a:pt x="22" y="6"/>
                    </a:lnTo>
                    <a:lnTo>
                      <a:pt x="18" y="2"/>
                    </a:lnTo>
                    <a:lnTo>
                      <a:pt x="16" y="0"/>
                    </a:lnTo>
                    <a:lnTo>
                      <a:pt x="10" y="0"/>
                    </a:lnTo>
                    <a:lnTo>
                      <a:pt x="10" y="0"/>
                    </a:lnTo>
                    <a:lnTo>
                      <a:pt x="4" y="4"/>
                    </a:lnTo>
                    <a:lnTo>
                      <a:pt x="2" y="8"/>
                    </a:lnTo>
                    <a:lnTo>
                      <a:pt x="0" y="14"/>
                    </a:lnTo>
                    <a:lnTo>
                      <a:pt x="2" y="22"/>
                    </a:lnTo>
                    <a:lnTo>
                      <a:pt x="4" y="30"/>
                    </a:lnTo>
                    <a:lnTo>
                      <a:pt x="8" y="36"/>
                    </a:lnTo>
                    <a:lnTo>
                      <a:pt x="14" y="40"/>
                    </a:lnTo>
                    <a:lnTo>
                      <a:pt x="20" y="42"/>
                    </a:lnTo>
                    <a:lnTo>
                      <a:pt x="20" y="42"/>
                    </a:lnTo>
                    <a:lnTo>
                      <a:pt x="26" y="44"/>
                    </a:lnTo>
                    <a:lnTo>
                      <a:pt x="30" y="50"/>
                    </a:lnTo>
                    <a:lnTo>
                      <a:pt x="36" y="64"/>
                    </a:lnTo>
                    <a:lnTo>
                      <a:pt x="42" y="78"/>
                    </a:lnTo>
                    <a:lnTo>
                      <a:pt x="46" y="82"/>
                    </a:lnTo>
                    <a:lnTo>
                      <a:pt x="50" y="80"/>
                    </a:lnTo>
                    <a:lnTo>
                      <a:pt x="50" y="80"/>
                    </a:lnTo>
                    <a:lnTo>
                      <a:pt x="54" y="78"/>
                    </a:lnTo>
                    <a:lnTo>
                      <a:pt x="60" y="76"/>
                    </a:lnTo>
                    <a:lnTo>
                      <a:pt x="74" y="74"/>
                    </a:lnTo>
                    <a:lnTo>
                      <a:pt x="86" y="72"/>
                    </a:lnTo>
                    <a:lnTo>
                      <a:pt x="92" y="70"/>
                    </a:lnTo>
                    <a:lnTo>
                      <a:pt x="96" y="66"/>
                    </a:lnTo>
                    <a:lnTo>
                      <a:pt x="96" y="66"/>
                    </a:lnTo>
                    <a:lnTo>
                      <a:pt x="96" y="66"/>
                    </a:lnTo>
                    <a:lnTo>
                      <a:pt x="96" y="66"/>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3" name="Freeform 51">
                <a:extLst>
                  <a:ext uri="{FF2B5EF4-FFF2-40B4-BE49-F238E27FC236}">
                    <a16:creationId xmlns:a16="http://schemas.microsoft.com/office/drawing/2014/main" id="{CC10121B-EB0F-31BA-55FD-AED44C07FF82}"/>
                  </a:ext>
                </a:extLst>
              </p:cNvPr>
              <p:cNvSpPr>
                <a:spLocks/>
              </p:cNvSpPr>
              <p:nvPr>
                <p:custDataLst>
                  <p:tags r:id="rId110"/>
                </p:custDataLst>
              </p:nvPr>
            </p:nvSpPr>
            <p:spPr bwMode="auto">
              <a:xfrm>
                <a:off x="4973298" y="5982506"/>
                <a:ext cx="27718" cy="22678"/>
              </a:xfrm>
              <a:custGeom>
                <a:avLst/>
                <a:gdLst/>
                <a:ahLst/>
                <a:cxnLst>
                  <a:cxn ang="0">
                    <a:pos x="22" y="12"/>
                  </a:cxn>
                  <a:cxn ang="0">
                    <a:pos x="22" y="12"/>
                  </a:cxn>
                  <a:cxn ang="0">
                    <a:pos x="22" y="4"/>
                  </a:cxn>
                  <a:cxn ang="0">
                    <a:pos x="22" y="2"/>
                  </a:cxn>
                  <a:cxn ang="0">
                    <a:pos x="20" y="0"/>
                  </a:cxn>
                  <a:cxn ang="0">
                    <a:pos x="20" y="0"/>
                  </a:cxn>
                  <a:cxn ang="0">
                    <a:pos x="14" y="2"/>
                  </a:cxn>
                  <a:cxn ang="0">
                    <a:pos x="8" y="6"/>
                  </a:cxn>
                  <a:cxn ang="0">
                    <a:pos x="2" y="12"/>
                  </a:cxn>
                  <a:cxn ang="0">
                    <a:pos x="0" y="14"/>
                  </a:cxn>
                  <a:cxn ang="0">
                    <a:pos x="0" y="16"/>
                  </a:cxn>
                  <a:cxn ang="0">
                    <a:pos x="0" y="16"/>
                  </a:cxn>
                  <a:cxn ang="0">
                    <a:pos x="6" y="18"/>
                  </a:cxn>
                  <a:cxn ang="0">
                    <a:pos x="10" y="18"/>
                  </a:cxn>
                  <a:cxn ang="0">
                    <a:pos x="16" y="16"/>
                  </a:cxn>
                  <a:cxn ang="0">
                    <a:pos x="20" y="14"/>
                  </a:cxn>
                  <a:cxn ang="0">
                    <a:pos x="20" y="14"/>
                  </a:cxn>
                  <a:cxn ang="0">
                    <a:pos x="22" y="12"/>
                  </a:cxn>
                  <a:cxn ang="0">
                    <a:pos x="22" y="12"/>
                  </a:cxn>
                </a:cxnLst>
                <a:rect l="0" t="0" r="r" b="b"/>
                <a:pathLst>
                  <a:path w="22" h="18">
                    <a:moveTo>
                      <a:pt x="22" y="12"/>
                    </a:moveTo>
                    <a:lnTo>
                      <a:pt x="22" y="12"/>
                    </a:lnTo>
                    <a:lnTo>
                      <a:pt x="22" y="4"/>
                    </a:lnTo>
                    <a:lnTo>
                      <a:pt x="22" y="2"/>
                    </a:lnTo>
                    <a:lnTo>
                      <a:pt x="20" y="0"/>
                    </a:lnTo>
                    <a:lnTo>
                      <a:pt x="20" y="0"/>
                    </a:lnTo>
                    <a:lnTo>
                      <a:pt x="14" y="2"/>
                    </a:lnTo>
                    <a:lnTo>
                      <a:pt x="8" y="6"/>
                    </a:lnTo>
                    <a:lnTo>
                      <a:pt x="2" y="12"/>
                    </a:lnTo>
                    <a:lnTo>
                      <a:pt x="0" y="14"/>
                    </a:lnTo>
                    <a:lnTo>
                      <a:pt x="0" y="16"/>
                    </a:lnTo>
                    <a:lnTo>
                      <a:pt x="0" y="16"/>
                    </a:lnTo>
                    <a:lnTo>
                      <a:pt x="6" y="18"/>
                    </a:lnTo>
                    <a:lnTo>
                      <a:pt x="10" y="18"/>
                    </a:lnTo>
                    <a:lnTo>
                      <a:pt x="16" y="16"/>
                    </a:lnTo>
                    <a:lnTo>
                      <a:pt x="20" y="14"/>
                    </a:lnTo>
                    <a:lnTo>
                      <a:pt x="20" y="14"/>
                    </a:lnTo>
                    <a:lnTo>
                      <a:pt x="22" y="12"/>
                    </a:lnTo>
                    <a:lnTo>
                      <a:pt x="22" y="12"/>
                    </a:lnTo>
                    <a:close/>
                  </a:path>
                </a:pathLst>
              </a:custGeom>
              <a:grp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4" name="Freeform 52">
                <a:extLst>
                  <a:ext uri="{FF2B5EF4-FFF2-40B4-BE49-F238E27FC236}">
                    <a16:creationId xmlns:a16="http://schemas.microsoft.com/office/drawing/2014/main" id="{B9EF6090-E9F7-1476-DDC8-67651026DF39}"/>
                  </a:ext>
                </a:extLst>
              </p:cNvPr>
              <p:cNvSpPr>
                <a:spLocks/>
              </p:cNvSpPr>
              <p:nvPr>
                <p:custDataLst>
                  <p:tags r:id="rId111"/>
                </p:custDataLst>
              </p:nvPr>
            </p:nvSpPr>
            <p:spPr bwMode="auto">
              <a:xfrm>
                <a:off x="4313108" y="5672569"/>
                <a:ext cx="35277" cy="50396"/>
              </a:xfrm>
              <a:custGeom>
                <a:avLst/>
                <a:gdLst/>
                <a:ahLst/>
                <a:cxnLst>
                  <a:cxn ang="0">
                    <a:pos x="28" y="0"/>
                  </a:cxn>
                  <a:cxn ang="0">
                    <a:pos x="28" y="0"/>
                  </a:cxn>
                  <a:cxn ang="0">
                    <a:pos x="26" y="0"/>
                  </a:cxn>
                  <a:cxn ang="0">
                    <a:pos x="24" y="0"/>
                  </a:cxn>
                  <a:cxn ang="0">
                    <a:pos x="20" y="2"/>
                  </a:cxn>
                  <a:cxn ang="0">
                    <a:pos x="14" y="8"/>
                  </a:cxn>
                  <a:cxn ang="0">
                    <a:pos x="6" y="16"/>
                  </a:cxn>
                  <a:cxn ang="0">
                    <a:pos x="2" y="24"/>
                  </a:cxn>
                  <a:cxn ang="0">
                    <a:pos x="0" y="30"/>
                  </a:cxn>
                  <a:cxn ang="0">
                    <a:pos x="0" y="36"/>
                  </a:cxn>
                  <a:cxn ang="0">
                    <a:pos x="2" y="38"/>
                  </a:cxn>
                  <a:cxn ang="0">
                    <a:pos x="6" y="40"/>
                  </a:cxn>
                  <a:cxn ang="0">
                    <a:pos x="6" y="40"/>
                  </a:cxn>
                  <a:cxn ang="0">
                    <a:pos x="18" y="22"/>
                  </a:cxn>
                  <a:cxn ang="0">
                    <a:pos x="26" y="10"/>
                  </a:cxn>
                  <a:cxn ang="0">
                    <a:pos x="28" y="4"/>
                  </a:cxn>
                  <a:cxn ang="0">
                    <a:pos x="28" y="0"/>
                  </a:cxn>
                  <a:cxn ang="0">
                    <a:pos x="28" y="0"/>
                  </a:cxn>
                  <a:cxn ang="0">
                    <a:pos x="28" y="0"/>
                  </a:cxn>
                  <a:cxn ang="0">
                    <a:pos x="28" y="0"/>
                  </a:cxn>
                </a:cxnLst>
                <a:rect l="0" t="0" r="r" b="b"/>
                <a:pathLst>
                  <a:path w="28" h="40">
                    <a:moveTo>
                      <a:pt x="28" y="0"/>
                    </a:moveTo>
                    <a:lnTo>
                      <a:pt x="28" y="0"/>
                    </a:lnTo>
                    <a:lnTo>
                      <a:pt x="26" y="0"/>
                    </a:lnTo>
                    <a:lnTo>
                      <a:pt x="24" y="0"/>
                    </a:lnTo>
                    <a:lnTo>
                      <a:pt x="20" y="2"/>
                    </a:lnTo>
                    <a:lnTo>
                      <a:pt x="14" y="8"/>
                    </a:lnTo>
                    <a:lnTo>
                      <a:pt x="6" y="16"/>
                    </a:lnTo>
                    <a:lnTo>
                      <a:pt x="2" y="24"/>
                    </a:lnTo>
                    <a:lnTo>
                      <a:pt x="0" y="30"/>
                    </a:lnTo>
                    <a:lnTo>
                      <a:pt x="0" y="36"/>
                    </a:lnTo>
                    <a:lnTo>
                      <a:pt x="2" y="38"/>
                    </a:lnTo>
                    <a:lnTo>
                      <a:pt x="6" y="40"/>
                    </a:lnTo>
                    <a:lnTo>
                      <a:pt x="6" y="40"/>
                    </a:lnTo>
                    <a:lnTo>
                      <a:pt x="18" y="22"/>
                    </a:lnTo>
                    <a:lnTo>
                      <a:pt x="26" y="10"/>
                    </a:lnTo>
                    <a:lnTo>
                      <a:pt x="28" y="4"/>
                    </a:lnTo>
                    <a:lnTo>
                      <a:pt x="28" y="0"/>
                    </a:lnTo>
                    <a:lnTo>
                      <a:pt x="28" y="0"/>
                    </a:lnTo>
                    <a:lnTo>
                      <a:pt x="28" y="0"/>
                    </a:lnTo>
                    <a:lnTo>
                      <a:pt x="28" y="0"/>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5" name="Freeform 53">
                <a:extLst>
                  <a:ext uri="{FF2B5EF4-FFF2-40B4-BE49-F238E27FC236}">
                    <a16:creationId xmlns:a16="http://schemas.microsoft.com/office/drawing/2014/main" id="{1EF5781A-7491-2BE3-1868-F6782E84F95B}"/>
                  </a:ext>
                </a:extLst>
              </p:cNvPr>
              <p:cNvSpPr>
                <a:spLocks/>
              </p:cNvSpPr>
              <p:nvPr>
                <p:custDataLst>
                  <p:tags r:id="rId112"/>
                </p:custDataLst>
              </p:nvPr>
            </p:nvSpPr>
            <p:spPr bwMode="auto">
              <a:xfrm>
                <a:off x="4393742" y="5619653"/>
                <a:ext cx="95753" cy="75594"/>
              </a:xfrm>
              <a:custGeom>
                <a:avLst/>
                <a:gdLst/>
                <a:ahLst/>
                <a:cxnLst>
                  <a:cxn ang="0">
                    <a:pos x="76" y="16"/>
                  </a:cxn>
                  <a:cxn ang="0">
                    <a:pos x="76" y="16"/>
                  </a:cxn>
                  <a:cxn ang="0">
                    <a:pos x="76" y="16"/>
                  </a:cxn>
                  <a:cxn ang="0">
                    <a:pos x="76" y="16"/>
                  </a:cxn>
                  <a:cxn ang="0">
                    <a:pos x="70" y="10"/>
                  </a:cxn>
                  <a:cxn ang="0">
                    <a:pos x="64" y="4"/>
                  </a:cxn>
                  <a:cxn ang="0">
                    <a:pos x="56" y="0"/>
                  </a:cxn>
                  <a:cxn ang="0">
                    <a:pos x="52" y="0"/>
                  </a:cxn>
                  <a:cxn ang="0">
                    <a:pos x="46" y="2"/>
                  </a:cxn>
                  <a:cxn ang="0">
                    <a:pos x="46" y="2"/>
                  </a:cxn>
                  <a:cxn ang="0">
                    <a:pos x="38" y="4"/>
                  </a:cxn>
                  <a:cxn ang="0">
                    <a:pos x="20" y="12"/>
                  </a:cxn>
                  <a:cxn ang="0">
                    <a:pos x="10" y="16"/>
                  </a:cxn>
                  <a:cxn ang="0">
                    <a:pos x="4" y="22"/>
                  </a:cxn>
                  <a:cxn ang="0">
                    <a:pos x="0" y="30"/>
                  </a:cxn>
                  <a:cxn ang="0">
                    <a:pos x="0" y="34"/>
                  </a:cxn>
                  <a:cxn ang="0">
                    <a:pos x="2" y="38"/>
                  </a:cxn>
                  <a:cxn ang="0">
                    <a:pos x="2" y="38"/>
                  </a:cxn>
                  <a:cxn ang="0">
                    <a:pos x="10" y="48"/>
                  </a:cxn>
                  <a:cxn ang="0">
                    <a:pos x="20" y="56"/>
                  </a:cxn>
                  <a:cxn ang="0">
                    <a:pos x="32" y="60"/>
                  </a:cxn>
                  <a:cxn ang="0">
                    <a:pos x="44" y="60"/>
                  </a:cxn>
                  <a:cxn ang="0">
                    <a:pos x="44" y="60"/>
                  </a:cxn>
                  <a:cxn ang="0">
                    <a:pos x="54" y="58"/>
                  </a:cxn>
                  <a:cxn ang="0">
                    <a:pos x="62" y="54"/>
                  </a:cxn>
                  <a:cxn ang="0">
                    <a:pos x="62" y="54"/>
                  </a:cxn>
                  <a:cxn ang="0">
                    <a:pos x="68" y="50"/>
                  </a:cxn>
                  <a:cxn ang="0">
                    <a:pos x="70" y="44"/>
                  </a:cxn>
                  <a:cxn ang="0">
                    <a:pos x="72" y="32"/>
                  </a:cxn>
                  <a:cxn ang="0">
                    <a:pos x="72" y="32"/>
                  </a:cxn>
                  <a:cxn ang="0">
                    <a:pos x="74" y="24"/>
                  </a:cxn>
                  <a:cxn ang="0">
                    <a:pos x="76" y="18"/>
                  </a:cxn>
                  <a:cxn ang="0">
                    <a:pos x="76" y="16"/>
                  </a:cxn>
                  <a:cxn ang="0">
                    <a:pos x="76" y="16"/>
                  </a:cxn>
                </a:cxnLst>
                <a:rect l="0" t="0" r="r" b="b"/>
                <a:pathLst>
                  <a:path w="76" h="60">
                    <a:moveTo>
                      <a:pt x="76" y="16"/>
                    </a:moveTo>
                    <a:lnTo>
                      <a:pt x="76" y="16"/>
                    </a:lnTo>
                    <a:lnTo>
                      <a:pt x="76" y="16"/>
                    </a:lnTo>
                    <a:lnTo>
                      <a:pt x="76" y="16"/>
                    </a:lnTo>
                    <a:lnTo>
                      <a:pt x="70" y="10"/>
                    </a:lnTo>
                    <a:lnTo>
                      <a:pt x="64" y="4"/>
                    </a:lnTo>
                    <a:lnTo>
                      <a:pt x="56" y="0"/>
                    </a:lnTo>
                    <a:lnTo>
                      <a:pt x="52" y="0"/>
                    </a:lnTo>
                    <a:lnTo>
                      <a:pt x="46" y="2"/>
                    </a:lnTo>
                    <a:lnTo>
                      <a:pt x="46" y="2"/>
                    </a:lnTo>
                    <a:lnTo>
                      <a:pt x="38" y="4"/>
                    </a:lnTo>
                    <a:lnTo>
                      <a:pt x="20" y="12"/>
                    </a:lnTo>
                    <a:lnTo>
                      <a:pt x="10" y="16"/>
                    </a:lnTo>
                    <a:lnTo>
                      <a:pt x="4" y="22"/>
                    </a:lnTo>
                    <a:lnTo>
                      <a:pt x="0" y="30"/>
                    </a:lnTo>
                    <a:lnTo>
                      <a:pt x="0" y="34"/>
                    </a:lnTo>
                    <a:lnTo>
                      <a:pt x="2" y="38"/>
                    </a:lnTo>
                    <a:lnTo>
                      <a:pt x="2" y="38"/>
                    </a:lnTo>
                    <a:lnTo>
                      <a:pt x="10" y="48"/>
                    </a:lnTo>
                    <a:lnTo>
                      <a:pt x="20" y="56"/>
                    </a:lnTo>
                    <a:lnTo>
                      <a:pt x="32" y="60"/>
                    </a:lnTo>
                    <a:lnTo>
                      <a:pt x="44" y="60"/>
                    </a:lnTo>
                    <a:lnTo>
                      <a:pt x="44" y="60"/>
                    </a:lnTo>
                    <a:lnTo>
                      <a:pt x="54" y="58"/>
                    </a:lnTo>
                    <a:lnTo>
                      <a:pt x="62" y="54"/>
                    </a:lnTo>
                    <a:lnTo>
                      <a:pt x="62" y="54"/>
                    </a:lnTo>
                    <a:lnTo>
                      <a:pt x="68" y="50"/>
                    </a:lnTo>
                    <a:lnTo>
                      <a:pt x="70" y="44"/>
                    </a:lnTo>
                    <a:lnTo>
                      <a:pt x="72" y="32"/>
                    </a:lnTo>
                    <a:lnTo>
                      <a:pt x="72" y="32"/>
                    </a:lnTo>
                    <a:lnTo>
                      <a:pt x="74" y="24"/>
                    </a:lnTo>
                    <a:lnTo>
                      <a:pt x="76" y="18"/>
                    </a:lnTo>
                    <a:lnTo>
                      <a:pt x="76" y="16"/>
                    </a:lnTo>
                    <a:lnTo>
                      <a:pt x="76" y="16"/>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56" name="Freeform 54">
                <a:extLst>
                  <a:ext uri="{FF2B5EF4-FFF2-40B4-BE49-F238E27FC236}">
                    <a16:creationId xmlns:a16="http://schemas.microsoft.com/office/drawing/2014/main" id="{F32F4ADA-9F1D-049E-BC1A-A2B55D689427}"/>
                  </a:ext>
                </a:extLst>
              </p:cNvPr>
              <p:cNvSpPr>
                <a:spLocks/>
              </p:cNvSpPr>
              <p:nvPr>
                <p:custDataLst>
                  <p:tags r:id="rId113"/>
                </p:custDataLst>
              </p:nvPr>
            </p:nvSpPr>
            <p:spPr bwMode="auto">
              <a:xfrm>
                <a:off x="4678481" y="5738084"/>
                <a:ext cx="113391" cy="98273"/>
              </a:xfrm>
              <a:custGeom>
                <a:avLst/>
                <a:gdLst/>
                <a:ahLst/>
                <a:cxnLst>
                  <a:cxn ang="0">
                    <a:pos x="90" y="68"/>
                  </a:cxn>
                  <a:cxn ang="0">
                    <a:pos x="90" y="68"/>
                  </a:cxn>
                  <a:cxn ang="0">
                    <a:pos x="84" y="58"/>
                  </a:cxn>
                  <a:cxn ang="0">
                    <a:pos x="84" y="52"/>
                  </a:cxn>
                  <a:cxn ang="0">
                    <a:pos x="82" y="46"/>
                  </a:cxn>
                  <a:cxn ang="0">
                    <a:pos x="76" y="44"/>
                  </a:cxn>
                  <a:cxn ang="0">
                    <a:pos x="70" y="44"/>
                  </a:cxn>
                  <a:cxn ang="0">
                    <a:pos x="66" y="42"/>
                  </a:cxn>
                  <a:cxn ang="0">
                    <a:pos x="64" y="36"/>
                  </a:cxn>
                  <a:cxn ang="0">
                    <a:pos x="58" y="22"/>
                  </a:cxn>
                  <a:cxn ang="0">
                    <a:pos x="54" y="10"/>
                  </a:cxn>
                  <a:cxn ang="0">
                    <a:pos x="54" y="8"/>
                  </a:cxn>
                  <a:cxn ang="0">
                    <a:pos x="48" y="0"/>
                  </a:cxn>
                  <a:cxn ang="0">
                    <a:pos x="40" y="0"/>
                  </a:cxn>
                  <a:cxn ang="0">
                    <a:pos x="36" y="4"/>
                  </a:cxn>
                  <a:cxn ang="0">
                    <a:pos x="24" y="18"/>
                  </a:cxn>
                  <a:cxn ang="0">
                    <a:pos x="20" y="20"/>
                  </a:cxn>
                  <a:cxn ang="0">
                    <a:pos x="4" y="20"/>
                  </a:cxn>
                  <a:cxn ang="0">
                    <a:pos x="0" y="22"/>
                  </a:cxn>
                  <a:cxn ang="0">
                    <a:pos x="2" y="34"/>
                  </a:cxn>
                  <a:cxn ang="0">
                    <a:pos x="10" y="46"/>
                  </a:cxn>
                  <a:cxn ang="0">
                    <a:pos x="24" y="64"/>
                  </a:cxn>
                  <a:cxn ang="0">
                    <a:pos x="32" y="70"/>
                  </a:cxn>
                  <a:cxn ang="0">
                    <a:pos x="38" y="72"/>
                  </a:cxn>
                  <a:cxn ang="0">
                    <a:pos x="40" y="68"/>
                  </a:cxn>
                  <a:cxn ang="0">
                    <a:pos x="42" y="64"/>
                  </a:cxn>
                  <a:cxn ang="0">
                    <a:pos x="46" y="62"/>
                  </a:cxn>
                  <a:cxn ang="0">
                    <a:pos x="52" y="64"/>
                  </a:cxn>
                  <a:cxn ang="0">
                    <a:pos x="74" y="74"/>
                  </a:cxn>
                  <a:cxn ang="0">
                    <a:pos x="86" y="78"/>
                  </a:cxn>
                  <a:cxn ang="0">
                    <a:pos x="90" y="74"/>
                  </a:cxn>
                  <a:cxn ang="0">
                    <a:pos x="90" y="68"/>
                  </a:cxn>
                </a:cxnLst>
                <a:rect l="0" t="0" r="r" b="b"/>
                <a:pathLst>
                  <a:path w="90" h="78">
                    <a:moveTo>
                      <a:pt x="90" y="68"/>
                    </a:moveTo>
                    <a:lnTo>
                      <a:pt x="90" y="68"/>
                    </a:lnTo>
                    <a:lnTo>
                      <a:pt x="90" y="68"/>
                    </a:lnTo>
                    <a:lnTo>
                      <a:pt x="90" y="68"/>
                    </a:lnTo>
                    <a:lnTo>
                      <a:pt x="86" y="64"/>
                    </a:lnTo>
                    <a:lnTo>
                      <a:pt x="84" y="58"/>
                    </a:lnTo>
                    <a:lnTo>
                      <a:pt x="84" y="58"/>
                    </a:lnTo>
                    <a:lnTo>
                      <a:pt x="84" y="52"/>
                    </a:lnTo>
                    <a:lnTo>
                      <a:pt x="82" y="46"/>
                    </a:lnTo>
                    <a:lnTo>
                      <a:pt x="82" y="46"/>
                    </a:lnTo>
                    <a:lnTo>
                      <a:pt x="80" y="44"/>
                    </a:lnTo>
                    <a:lnTo>
                      <a:pt x="76" y="44"/>
                    </a:lnTo>
                    <a:lnTo>
                      <a:pt x="74" y="46"/>
                    </a:lnTo>
                    <a:lnTo>
                      <a:pt x="70" y="44"/>
                    </a:lnTo>
                    <a:lnTo>
                      <a:pt x="70" y="44"/>
                    </a:lnTo>
                    <a:lnTo>
                      <a:pt x="66" y="42"/>
                    </a:lnTo>
                    <a:lnTo>
                      <a:pt x="64" y="36"/>
                    </a:lnTo>
                    <a:lnTo>
                      <a:pt x="64" y="36"/>
                    </a:lnTo>
                    <a:lnTo>
                      <a:pt x="58" y="22"/>
                    </a:lnTo>
                    <a:lnTo>
                      <a:pt x="58" y="22"/>
                    </a:lnTo>
                    <a:lnTo>
                      <a:pt x="54" y="16"/>
                    </a:lnTo>
                    <a:lnTo>
                      <a:pt x="54" y="10"/>
                    </a:lnTo>
                    <a:lnTo>
                      <a:pt x="54" y="10"/>
                    </a:lnTo>
                    <a:lnTo>
                      <a:pt x="54" y="8"/>
                    </a:lnTo>
                    <a:lnTo>
                      <a:pt x="54" y="4"/>
                    </a:lnTo>
                    <a:lnTo>
                      <a:pt x="48" y="0"/>
                    </a:lnTo>
                    <a:lnTo>
                      <a:pt x="42" y="0"/>
                    </a:lnTo>
                    <a:lnTo>
                      <a:pt x="40" y="0"/>
                    </a:lnTo>
                    <a:lnTo>
                      <a:pt x="36" y="4"/>
                    </a:lnTo>
                    <a:lnTo>
                      <a:pt x="36" y="4"/>
                    </a:lnTo>
                    <a:lnTo>
                      <a:pt x="30" y="12"/>
                    </a:lnTo>
                    <a:lnTo>
                      <a:pt x="24" y="18"/>
                    </a:lnTo>
                    <a:lnTo>
                      <a:pt x="24" y="18"/>
                    </a:lnTo>
                    <a:lnTo>
                      <a:pt x="20" y="20"/>
                    </a:lnTo>
                    <a:lnTo>
                      <a:pt x="12" y="20"/>
                    </a:lnTo>
                    <a:lnTo>
                      <a:pt x="4" y="20"/>
                    </a:lnTo>
                    <a:lnTo>
                      <a:pt x="0" y="22"/>
                    </a:lnTo>
                    <a:lnTo>
                      <a:pt x="0" y="22"/>
                    </a:lnTo>
                    <a:lnTo>
                      <a:pt x="0" y="28"/>
                    </a:lnTo>
                    <a:lnTo>
                      <a:pt x="2" y="34"/>
                    </a:lnTo>
                    <a:lnTo>
                      <a:pt x="10" y="46"/>
                    </a:lnTo>
                    <a:lnTo>
                      <a:pt x="10" y="46"/>
                    </a:lnTo>
                    <a:lnTo>
                      <a:pt x="18" y="58"/>
                    </a:lnTo>
                    <a:lnTo>
                      <a:pt x="24" y="64"/>
                    </a:lnTo>
                    <a:lnTo>
                      <a:pt x="32" y="70"/>
                    </a:lnTo>
                    <a:lnTo>
                      <a:pt x="32" y="70"/>
                    </a:lnTo>
                    <a:lnTo>
                      <a:pt x="34" y="72"/>
                    </a:lnTo>
                    <a:lnTo>
                      <a:pt x="38" y="72"/>
                    </a:lnTo>
                    <a:lnTo>
                      <a:pt x="38" y="72"/>
                    </a:lnTo>
                    <a:lnTo>
                      <a:pt x="40" y="68"/>
                    </a:lnTo>
                    <a:lnTo>
                      <a:pt x="40" y="66"/>
                    </a:lnTo>
                    <a:lnTo>
                      <a:pt x="42" y="64"/>
                    </a:lnTo>
                    <a:lnTo>
                      <a:pt x="42" y="64"/>
                    </a:lnTo>
                    <a:lnTo>
                      <a:pt x="46" y="62"/>
                    </a:lnTo>
                    <a:lnTo>
                      <a:pt x="52" y="64"/>
                    </a:lnTo>
                    <a:lnTo>
                      <a:pt x="52" y="64"/>
                    </a:lnTo>
                    <a:lnTo>
                      <a:pt x="74" y="74"/>
                    </a:lnTo>
                    <a:lnTo>
                      <a:pt x="74" y="74"/>
                    </a:lnTo>
                    <a:lnTo>
                      <a:pt x="78" y="76"/>
                    </a:lnTo>
                    <a:lnTo>
                      <a:pt x="86" y="78"/>
                    </a:lnTo>
                    <a:lnTo>
                      <a:pt x="86" y="78"/>
                    </a:lnTo>
                    <a:lnTo>
                      <a:pt x="90" y="74"/>
                    </a:lnTo>
                    <a:lnTo>
                      <a:pt x="90" y="72"/>
                    </a:lnTo>
                    <a:lnTo>
                      <a:pt x="90" y="68"/>
                    </a:lnTo>
                    <a:lnTo>
                      <a:pt x="90" y="68"/>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grpSp>
        <p:sp>
          <p:nvSpPr>
            <p:cNvPr id="1386" name="Freeform 59">
              <a:extLst>
                <a:ext uri="{FF2B5EF4-FFF2-40B4-BE49-F238E27FC236}">
                  <a16:creationId xmlns:a16="http://schemas.microsoft.com/office/drawing/2014/main" id="{3776DBF1-C701-03E7-DB5D-D00B014D10CC}"/>
                </a:ext>
              </a:extLst>
            </p:cNvPr>
            <p:cNvSpPr>
              <a:spLocks/>
            </p:cNvSpPr>
            <p:nvPr>
              <p:custDataLst>
                <p:tags r:id="rId43"/>
              </p:custDataLst>
            </p:nvPr>
          </p:nvSpPr>
          <p:spPr bwMode="auto">
            <a:xfrm>
              <a:off x="3709931" y="4622309"/>
              <a:ext cx="68883" cy="71179"/>
            </a:xfrm>
            <a:custGeom>
              <a:avLst/>
              <a:gdLst/>
              <a:ahLst/>
              <a:cxnLst>
                <a:cxn ang="0">
                  <a:pos x="12" y="26"/>
                </a:cxn>
                <a:cxn ang="0">
                  <a:pos x="18" y="28"/>
                </a:cxn>
                <a:cxn ang="0">
                  <a:pos x="22" y="32"/>
                </a:cxn>
                <a:cxn ang="0">
                  <a:pos x="24" y="38"/>
                </a:cxn>
                <a:cxn ang="0">
                  <a:pos x="28" y="50"/>
                </a:cxn>
                <a:cxn ang="0">
                  <a:pos x="32" y="52"/>
                </a:cxn>
                <a:cxn ang="0">
                  <a:pos x="34" y="54"/>
                </a:cxn>
                <a:cxn ang="0">
                  <a:pos x="34" y="58"/>
                </a:cxn>
                <a:cxn ang="0">
                  <a:pos x="36" y="60"/>
                </a:cxn>
                <a:cxn ang="0">
                  <a:pos x="38" y="60"/>
                </a:cxn>
                <a:cxn ang="0">
                  <a:pos x="46" y="54"/>
                </a:cxn>
                <a:cxn ang="0">
                  <a:pos x="54" y="62"/>
                </a:cxn>
                <a:cxn ang="0">
                  <a:pos x="58" y="58"/>
                </a:cxn>
                <a:cxn ang="0">
                  <a:pos x="60" y="52"/>
                </a:cxn>
                <a:cxn ang="0">
                  <a:pos x="56" y="48"/>
                </a:cxn>
                <a:cxn ang="0">
                  <a:pos x="50" y="48"/>
                </a:cxn>
                <a:cxn ang="0">
                  <a:pos x="46" y="46"/>
                </a:cxn>
                <a:cxn ang="0">
                  <a:pos x="46" y="40"/>
                </a:cxn>
                <a:cxn ang="0">
                  <a:pos x="42" y="34"/>
                </a:cxn>
                <a:cxn ang="0">
                  <a:pos x="40" y="28"/>
                </a:cxn>
                <a:cxn ang="0">
                  <a:pos x="38" y="22"/>
                </a:cxn>
                <a:cxn ang="0">
                  <a:pos x="36" y="18"/>
                </a:cxn>
                <a:cxn ang="0">
                  <a:pos x="30" y="16"/>
                </a:cxn>
                <a:cxn ang="0">
                  <a:pos x="22" y="18"/>
                </a:cxn>
                <a:cxn ang="0">
                  <a:pos x="16" y="10"/>
                </a:cxn>
                <a:cxn ang="0">
                  <a:pos x="12" y="6"/>
                </a:cxn>
                <a:cxn ang="0">
                  <a:pos x="10" y="0"/>
                </a:cxn>
                <a:cxn ang="0">
                  <a:pos x="8" y="2"/>
                </a:cxn>
                <a:cxn ang="0">
                  <a:pos x="6" y="4"/>
                </a:cxn>
                <a:cxn ang="0">
                  <a:pos x="2" y="8"/>
                </a:cxn>
                <a:cxn ang="0">
                  <a:pos x="0" y="12"/>
                </a:cxn>
                <a:cxn ang="0">
                  <a:pos x="0" y="22"/>
                </a:cxn>
                <a:cxn ang="0">
                  <a:pos x="4" y="28"/>
                </a:cxn>
                <a:cxn ang="0">
                  <a:pos x="12" y="26"/>
                </a:cxn>
              </a:cxnLst>
              <a:rect l="0" t="0" r="r" b="b"/>
              <a:pathLst>
                <a:path w="60" h="62">
                  <a:moveTo>
                    <a:pt x="12" y="26"/>
                  </a:moveTo>
                  <a:lnTo>
                    <a:pt x="12" y="26"/>
                  </a:lnTo>
                  <a:lnTo>
                    <a:pt x="14" y="26"/>
                  </a:lnTo>
                  <a:lnTo>
                    <a:pt x="18" y="28"/>
                  </a:lnTo>
                  <a:lnTo>
                    <a:pt x="22" y="32"/>
                  </a:lnTo>
                  <a:lnTo>
                    <a:pt x="22" y="32"/>
                  </a:lnTo>
                  <a:lnTo>
                    <a:pt x="24" y="38"/>
                  </a:lnTo>
                  <a:lnTo>
                    <a:pt x="24" y="38"/>
                  </a:lnTo>
                  <a:lnTo>
                    <a:pt x="28" y="50"/>
                  </a:lnTo>
                  <a:lnTo>
                    <a:pt x="28" y="50"/>
                  </a:lnTo>
                  <a:lnTo>
                    <a:pt x="32" y="52"/>
                  </a:lnTo>
                  <a:lnTo>
                    <a:pt x="32" y="52"/>
                  </a:lnTo>
                  <a:lnTo>
                    <a:pt x="34" y="54"/>
                  </a:lnTo>
                  <a:lnTo>
                    <a:pt x="34" y="54"/>
                  </a:lnTo>
                  <a:lnTo>
                    <a:pt x="34" y="54"/>
                  </a:lnTo>
                  <a:lnTo>
                    <a:pt x="34" y="58"/>
                  </a:lnTo>
                  <a:lnTo>
                    <a:pt x="34" y="58"/>
                  </a:lnTo>
                  <a:lnTo>
                    <a:pt x="36" y="60"/>
                  </a:lnTo>
                  <a:lnTo>
                    <a:pt x="38" y="60"/>
                  </a:lnTo>
                  <a:lnTo>
                    <a:pt x="38" y="60"/>
                  </a:lnTo>
                  <a:lnTo>
                    <a:pt x="46" y="54"/>
                  </a:lnTo>
                  <a:lnTo>
                    <a:pt x="46" y="54"/>
                  </a:lnTo>
                  <a:lnTo>
                    <a:pt x="54" y="62"/>
                  </a:lnTo>
                  <a:lnTo>
                    <a:pt x="54" y="62"/>
                  </a:lnTo>
                  <a:lnTo>
                    <a:pt x="58" y="58"/>
                  </a:lnTo>
                  <a:lnTo>
                    <a:pt x="58" y="58"/>
                  </a:lnTo>
                  <a:lnTo>
                    <a:pt x="60" y="56"/>
                  </a:lnTo>
                  <a:lnTo>
                    <a:pt x="60" y="52"/>
                  </a:lnTo>
                  <a:lnTo>
                    <a:pt x="60" y="52"/>
                  </a:lnTo>
                  <a:lnTo>
                    <a:pt x="56" y="48"/>
                  </a:lnTo>
                  <a:lnTo>
                    <a:pt x="54" y="48"/>
                  </a:lnTo>
                  <a:lnTo>
                    <a:pt x="50" y="48"/>
                  </a:lnTo>
                  <a:lnTo>
                    <a:pt x="46" y="46"/>
                  </a:lnTo>
                  <a:lnTo>
                    <a:pt x="46" y="46"/>
                  </a:lnTo>
                  <a:lnTo>
                    <a:pt x="46" y="44"/>
                  </a:lnTo>
                  <a:lnTo>
                    <a:pt x="46" y="40"/>
                  </a:lnTo>
                  <a:lnTo>
                    <a:pt x="46" y="40"/>
                  </a:lnTo>
                  <a:lnTo>
                    <a:pt x="42" y="34"/>
                  </a:lnTo>
                  <a:lnTo>
                    <a:pt x="40" y="32"/>
                  </a:lnTo>
                  <a:lnTo>
                    <a:pt x="40" y="28"/>
                  </a:lnTo>
                  <a:lnTo>
                    <a:pt x="40" y="28"/>
                  </a:lnTo>
                  <a:lnTo>
                    <a:pt x="38" y="22"/>
                  </a:lnTo>
                  <a:lnTo>
                    <a:pt x="36" y="18"/>
                  </a:lnTo>
                  <a:lnTo>
                    <a:pt x="36" y="18"/>
                  </a:lnTo>
                  <a:lnTo>
                    <a:pt x="34" y="16"/>
                  </a:lnTo>
                  <a:lnTo>
                    <a:pt x="30" y="16"/>
                  </a:lnTo>
                  <a:lnTo>
                    <a:pt x="22" y="18"/>
                  </a:lnTo>
                  <a:lnTo>
                    <a:pt x="22" y="18"/>
                  </a:lnTo>
                  <a:lnTo>
                    <a:pt x="20" y="14"/>
                  </a:lnTo>
                  <a:lnTo>
                    <a:pt x="16" y="10"/>
                  </a:lnTo>
                  <a:lnTo>
                    <a:pt x="16" y="10"/>
                  </a:lnTo>
                  <a:lnTo>
                    <a:pt x="12" y="6"/>
                  </a:lnTo>
                  <a:lnTo>
                    <a:pt x="10" y="0"/>
                  </a:lnTo>
                  <a:lnTo>
                    <a:pt x="10" y="0"/>
                  </a:lnTo>
                  <a:lnTo>
                    <a:pt x="8" y="2"/>
                  </a:lnTo>
                  <a:lnTo>
                    <a:pt x="8" y="2"/>
                  </a:lnTo>
                  <a:lnTo>
                    <a:pt x="6" y="4"/>
                  </a:lnTo>
                  <a:lnTo>
                    <a:pt x="6" y="4"/>
                  </a:lnTo>
                  <a:lnTo>
                    <a:pt x="2" y="8"/>
                  </a:lnTo>
                  <a:lnTo>
                    <a:pt x="2" y="8"/>
                  </a:lnTo>
                  <a:lnTo>
                    <a:pt x="0" y="12"/>
                  </a:lnTo>
                  <a:lnTo>
                    <a:pt x="0" y="12"/>
                  </a:lnTo>
                  <a:lnTo>
                    <a:pt x="0" y="22"/>
                  </a:lnTo>
                  <a:lnTo>
                    <a:pt x="0" y="22"/>
                  </a:lnTo>
                  <a:lnTo>
                    <a:pt x="4" y="28"/>
                  </a:lnTo>
                  <a:lnTo>
                    <a:pt x="4" y="28"/>
                  </a:lnTo>
                  <a:lnTo>
                    <a:pt x="8" y="28"/>
                  </a:lnTo>
                  <a:lnTo>
                    <a:pt x="12" y="26"/>
                  </a:lnTo>
                  <a:lnTo>
                    <a:pt x="12" y="26"/>
                  </a:lnTo>
                  <a:close/>
                </a:path>
              </a:pathLst>
            </a:custGeom>
            <a:solidFill>
              <a:schemeClr val="bg1"/>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7" name="Freeform 60">
              <a:extLst>
                <a:ext uri="{FF2B5EF4-FFF2-40B4-BE49-F238E27FC236}">
                  <a16:creationId xmlns:a16="http://schemas.microsoft.com/office/drawing/2014/main" id="{7145115A-FBA8-2916-2F8D-D42E11B6C0EA}"/>
                </a:ext>
              </a:extLst>
            </p:cNvPr>
            <p:cNvSpPr>
              <a:spLocks noEditPoints="1"/>
            </p:cNvSpPr>
            <p:nvPr>
              <p:custDataLst>
                <p:tags r:id="rId44"/>
              </p:custDataLst>
            </p:nvPr>
          </p:nvSpPr>
          <p:spPr bwMode="auto">
            <a:xfrm>
              <a:off x="4391212" y="4326663"/>
              <a:ext cx="1148056" cy="1007992"/>
            </a:xfrm>
            <a:custGeom>
              <a:avLst/>
              <a:gdLst/>
              <a:ahLst/>
              <a:cxnLst>
                <a:cxn ang="0">
                  <a:pos x="910" y="748"/>
                </a:cxn>
                <a:cxn ang="0">
                  <a:pos x="812" y="626"/>
                </a:cxn>
                <a:cxn ang="0">
                  <a:pos x="774" y="668"/>
                </a:cxn>
                <a:cxn ang="0">
                  <a:pos x="730" y="628"/>
                </a:cxn>
                <a:cxn ang="0">
                  <a:pos x="690" y="618"/>
                </a:cxn>
                <a:cxn ang="0">
                  <a:pos x="672" y="406"/>
                </a:cxn>
                <a:cxn ang="0">
                  <a:pos x="642" y="94"/>
                </a:cxn>
                <a:cxn ang="0">
                  <a:pos x="522" y="62"/>
                </a:cxn>
                <a:cxn ang="0">
                  <a:pos x="472" y="28"/>
                </a:cxn>
                <a:cxn ang="0">
                  <a:pos x="424" y="0"/>
                </a:cxn>
                <a:cxn ang="0">
                  <a:pos x="370" y="6"/>
                </a:cxn>
                <a:cxn ang="0">
                  <a:pos x="296" y="44"/>
                </a:cxn>
                <a:cxn ang="0">
                  <a:pos x="224" y="68"/>
                </a:cxn>
                <a:cxn ang="0">
                  <a:pos x="202" y="90"/>
                </a:cxn>
                <a:cxn ang="0">
                  <a:pos x="228" y="174"/>
                </a:cxn>
                <a:cxn ang="0">
                  <a:pos x="250" y="244"/>
                </a:cxn>
                <a:cxn ang="0">
                  <a:pos x="214" y="218"/>
                </a:cxn>
                <a:cxn ang="0">
                  <a:pos x="178" y="210"/>
                </a:cxn>
                <a:cxn ang="0">
                  <a:pos x="154" y="212"/>
                </a:cxn>
                <a:cxn ang="0">
                  <a:pos x="116" y="228"/>
                </a:cxn>
                <a:cxn ang="0">
                  <a:pos x="130" y="288"/>
                </a:cxn>
                <a:cxn ang="0">
                  <a:pos x="216" y="338"/>
                </a:cxn>
                <a:cxn ang="0">
                  <a:pos x="218" y="384"/>
                </a:cxn>
                <a:cxn ang="0">
                  <a:pos x="152" y="392"/>
                </a:cxn>
                <a:cxn ang="0">
                  <a:pos x="96" y="424"/>
                </a:cxn>
                <a:cxn ang="0">
                  <a:pos x="90" y="488"/>
                </a:cxn>
                <a:cxn ang="0">
                  <a:pos x="86" y="512"/>
                </a:cxn>
                <a:cxn ang="0">
                  <a:pos x="106" y="556"/>
                </a:cxn>
                <a:cxn ang="0">
                  <a:pos x="130" y="574"/>
                </a:cxn>
                <a:cxn ang="0">
                  <a:pos x="150" y="592"/>
                </a:cxn>
                <a:cxn ang="0">
                  <a:pos x="130" y="640"/>
                </a:cxn>
                <a:cxn ang="0">
                  <a:pos x="178" y="636"/>
                </a:cxn>
                <a:cxn ang="0">
                  <a:pos x="222" y="664"/>
                </a:cxn>
                <a:cxn ang="0">
                  <a:pos x="254" y="672"/>
                </a:cxn>
                <a:cxn ang="0">
                  <a:pos x="164" y="770"/>
                </a:cxn>
                <a:cxn ang="0">
                  <a:pos x="66" y="812"/>
                </a:cxn>
                <a:cxn ang="0">
                  <a:pos x="8" y="848"/>
                </a:cxn>
                <a:cxn ang="0">
                  <a:pos x="56" y="830"/>
                </a:cxn>
                <a:cxn ang="0">
                  <a:pos x="124" y="834"/>
                </a:cxn>
                <a:cxn ang="0">
                  <a:pos x="152" y="808"/>
                </a:cxn>
                <a:cxn ang="0">
                  <a:pos x="184" y="808"/>
                </a:cxn>
                <a:cxn ang="0">
                  <a:pos x="208" y="784"/>
                </a:cxn>
                <a:cxn ang="0">
                  <a:pos x="250" y="764"/>
                </a:cxn>
                <a:cxn ang="0">
                  <a:pos x="350" y="684"/>
                </a:cxn>
                <a:cxn ang="0">
                  <a:pos x="340" y="660"/>
                </a:cxn>
                <a:cxn ang="0">
                  <a:pos x="356" y="640"/>
                </a:cxn>
                <a:cxn ang="0">
                  <a:pos x="430" y="554"/>
                </a:cxn>
                <a:cxn ang="0">
                  <a:pos x="426" y="576"/>
                </a:cxn>
                <a:cxn ang="0">
                  <a:pos x="402" y="624"/>
                </a:cxn>
                <a:cxn ang="0">
                  <a:pos x="420" y="634"/>
                </a:cxn>
                <a:cxn ang="0">
                  <a:pos x="406" y="662"/>
                </a:cxn>
                <a:cxn ang="0">
                  <a:pos x="460" y="622"/>
                </a:cxn>
                <a:cxn ang="0">
                  <a:pos x="504" y="580"/>
                </a:cxn>
                <a:cxn ang="0">
                  <a:pos x="554" y="612"/>
                </a:cxn>
                <a:cxn ang="0">
                  <a:pos x="680" y="640"/>
                </a:cxn>
                <a:cxn ang="0">
                  <a:pos x="786" y="708"/>
                </a:cxn>
                <a:cxn ang="0">
                  <a:pos x="824" y="756"/>
                </a:cxn>
                <a:cxn ang="0">
                  <a:pos x="866" y="806"/>
                </a:cxn>
                <a:cxn ang="0">
                  <a:pos x="912" y="868"/>
                </a:cxn>
                <a:cxn ang="0">
                  <a:pos x="952" y="862"/>
                </a:cxn>
                <a:cxn ang="0">
                  <a:pos x="998" y="836"/>
                </a:cxn>
                <a:cxn ang="0">
                  <a:pos x="392" y="16"/>
                </a:cxn>
              </a:cxnLst>
              <a:rect l="0" t="0" r="r" b="b"/>
              <a:pathLst>
                <a:path w="1000" h="878">
                  <a:moveTo>
                    <a:pt x="968" y="786"/>
                  </a:moveTo>
                  <a:lnTo>
                    <a:pt x="968" y="786"/>
                  </a:lnTo>
                  <a:lnTo>
                    <a:pt x="954" y="782"/>
                  </a:lnTo>
                  <a:lnTo>
                    <a:pt x="948" y="780"/>
                  </a:lnTo>
                  <a:lnTo>
                    <a:pt x="940" y="778"/>
                  </a:lnTo>
                  <a:lnTo>
                    <a:pt x="930" y="772"/>
                  </a:lnTo>
                  <a:lnTo>
                    <a:pt x="930" y="772"/>
                  </a:lnTo>
                  <a:lnTo>
                    <a:pt x="922" y="768"/>
                  </a:lnTo>
                  <a:lnTo>
                    <a:pt x="918" y="762"/>
                  </a:lnTo>
                  <a:lnTo>
                    <a:pt x="910" y="748"/>
                  </a:lnTo>
                  <a:lnTo>
                    <a:pt x="902" y="730"/>
                  </a:lnTo>
                  <a:lnTo>
                    <a:pt x="896" y="722"/>
                  </a:lnTo>
                  <a:lnTo>
                    <a:pt x="888" y="712"/>
                  </a:lnTo>
                  <a:lnTo>
                    <a:pt x="888" y="712"/>
                  </a:lnTo>
                  <a:lnTo>
                    <a:pt x="870" y="690"/>
                  </a:lnTo>
                  <a:lnTo>
                    <a:pt x="852" y="670"/>
                  </a:lnTo>
                  <a:lnTo>
                    <a:pt x="834" y="652"/>
                  </a:lnTo>
                  <a:lnTo>
                    <a:pt x="816" y="630"/>
                  </a:lnTo>
                  <a:lnTo>
                    <a:pt x="816" y="630"/>
                  </a:lnTo>
                  <a:lnTo>
                    <a:pt x="812" y="626"/>
                  </a:lnTo>
                  <a:lnTo>
                    <a:pt x="808" y="626"/>
                  </a:lnTo>
                  <a:lnTo>
                    <a:pt x="806" y="628"/>
                  </a:lnTo>
                  <a:lnTo>
                    <a:pt x="804" y="630"/>
                  </a:lnTo>
                  <a:lnTo>
                    <a:pt x="800" y="638"/>
                  </a:lnTo>
                  <a:lnTo>
                    <a:pt x="800" y="642"/>
                  </a:lnTo>
                  <a:lnTo>
                    <a:pt x="800" y="642"/>
                  </a:lnTo>
                  <a:lnTo>
                    <a:pt x="792" y="650"/>
                  </a:lnTo>
                  <a:lnTo>
                    <a:pt x="784" y="660"/>
                  </a:lnTo>
                  <a:lnTo>
                    <a:pt x="774" y="668"/>
                  </a:lnTo>
                  <a:lnTo>
                    <a:pt x="774" y="668"/>
                  </a:lnTo>
                  <a:lnTo>
                    <a:pt x="768" y="672"/>
                  </a:lnTo>
                  <a:lnTo>
                    <a:pt x="764" y="672"/>
                  </a:lnTo>
                  <a:lnTo>
                    <a:pt x="762" y="670"/>
                  </a:lnTo>
                  <a:lnTo>
                    <a:pt x="762" y="668"/>
                  </a:lnTo>
                  <a:lnTo>
                    <a:pt x="762" y="668"/>
                  </a:lnTo>
                  <a:lnTo>
                    <a:pt x="752" y="658"/>
                  </a:lnTo>
                  <a:lnTo>
                    <a:pt x="742" y="648"/>
                  </a:lnTo>
                  <a:lnTo>
                    <a:pt x="742" y="648"/>
                  </a:lnTo>
                  <a:lnTo>
                    <a:pt x="734" y="638"/>
                  </a:lnTo>
                  <a:lnTo>
                    <a:pt x="730" y="628"/>
                  </a:lnTo>
                  <a:lnTo>
                    <a:pt x="718" y="610"/>
                  </a:lnTo>
                  <a:lnTo>
                    <a:pt x="718" y="610"/>
                  </a:lnTo>
                  <a:lnTo>
                    <a:pt x="712" y="604"/>
                  </a:lnTo>
                  <a:lnTo>
                    <a:pt x="710" y="604"/>
                  </a:lnTo>
                  <a:lnTo>
                    <a:pt x="710" y="604"/>
                  </a:lnTo>
                  <a:lnTo>
                    <a:pt x="706" y="610"/>
                  </a:lnTo>
                  <a:lnTo>
                    <a:pt x="702" y="614"/>
                  </a:lnTo>
                  <a:lnTo>
                    <a:pt x="702" y="614"/>
                  </a:lnTo>
                  <a:lnTo>
                    <a:pt x="694" y="616"/>
                  </a:lnTo>
                  <a:lnTo>
                    <a:pt x="690" y="618"/>
                  </a:lnTo>
                  <a:lnTo>
                    <a:pt x="684" y="616"/>
                  </a:lnTo>
                  <a:lnTo>
                    <a:pt x="682" y="614"/>
                  </a:lnTo>
                  <a:lnTo>
                    <a:pt x="678" y="610"/>
                  </a:lnTo>
                  <a:lnTo>
                    <a:pt x="676" y="606"/>
                  </a:lnTo>
                  <a:lnTo>
                    <a:pt x="672" y="594"/>
                  </a:lnTo>
                  <a:lnTo>
                    <a:pt x="672" y="580"/>
                  </a:lnTo>
                  <a:lnTo>
                    <a:pt x="672" y="564"/>
                  </a:lnTo>
                  <a:lnTo>
                    <a:pt x="672" y="542"/>
                  </a:lnTo>
                  <a:lnTo>
                    <a:pt x="672" y="542"/>
                  </a:lnTo>
                  <a:lnTo>
                    <a:pt x="672" y="406"/>
                  </a:lnTo>
                  <a:lnTo>
                    <a:pt x="670" y="268"/>
                  </a:lnTo>
                  <a:lnTo>
                    <a:pt x="670" y="268"/>
                  </a:lnTo>
                  <a:lnTo>
                    <a:pt x="666" y="112"/>
                  </a:lnTo>
                  <a:lnTo>
                    <a:pt x="666" y="112"/>
                  </a:lnTo>
                  <a:lnTo>
                    <a:pt x="662" y="114"/>
                  </a:lnTo>
                  <a:lnTo>
                    <a:pt x="662" y="114"/>
                  </a:lnTo>
                  <a:lnTo>
                    <a:pt x="656" y="106"/>
                  </a:lnTo>
                  <a:lnTo>
                    <a:pt x="648" y="98"/>
                  </a:lnTo>
                  <a:lnTo>
                    <a:pt x="648" y="98"/>
                  </a:lnTo>
                  <a:lnTo>
                    <a:pt x="642" y="94"/>
                  </a:lnTo>
                  <a:lnTo>
                    <a:pt x="636" y="92"/>
                  </a:lnTo>
                  <a:lnTo>
                    <a:pt x="624" y="88"/>
                  </a:lnTo>
                  <a:lnTo>
                    <a:pt x="600" y="86"/>
                  </a:lnTo>
                  <a:lnTo>
                    <a:pt x="600" y="86"/>
                  </a:lnTo>
                  <a:lnTo>
                    <a:pt x="572" y="82"/>
                  </a:lnTo>
                  <a:lnTo>
                    <a:pt x="560" y="80"/>
                  </a:lnTo>
                  <a:lnTo>
                    <a:pt x="548" y="74"/>
                  </a:lnTo>
                  <a:lnTo>
                    <a:pt x="548" y="74"/>
                  </a:lnTo>
                  <a:lnTo>
                    <a:pt x="530" y="64"/>
                  </a:lnTo>
                  <a:lnTo>
                    <a:pt x="522" y="62"/>
                  </a:lnTo>
                  <a:lnTo>
                    <a:pt x="512" y="62"/>
                  </a:lnTo>
                  <a:lnTo>
                    <a:pt x="512" y="62"/>
                  </a:lnTo>
                  <a:lnTo>
                    <a:pt x="502" y="60"/>
                  </a:lnTo>
                  <a:lnTo>
                    <a:pt x="496" y="58"/>
                  </a:lnTo>
                  <a:lnTo>
                    <a:pt x="492" y="56"/>
                  </a:lnTo>
                  <a:lnTo>
                    <a:pt x="492" y="56"/>
                  </a:lnTo>
                  <a:lnTo>
                    <a:pt x="486" y="50"/>
                  </a:lnTo>
                  <a:lnTo>
                    <a:pt x="482" y="42"/>
                  </a:lnTo>
                  <a:lnTo>
                    <a:pt x="478" y="36"/>
                  </a:lnTo>
                  <a:lnTo>
                    <a:pt x="472" y="28"/>
                  </a:lnTo>
                  <a:lnTo>
                    <a:pt x="472" y="28"/>
                  </a:lnTo>
                  <a:lnTo>
                    <a:pt x="464" y="24"/>
                  </a:lnTo>
                  <a:lnTo>
                    <a:pt x="454" y="20"/>
                  </a:lnTo>
                  <a:lnTo>
                    <a:pt x="446" y="16"/>
                  </a:lnTo>
                  <a:lnTo>
                    <a:pt x="436" y="12"/>
                  </a:lnTo>
                  <a:lnTo>
                    <a:pt x="436" y="12"/>
                  </a:lnTo>
                  <a:lnTo>
                    <a:pt x="430" y="4"/>
                  </a:lnTo>
                  <a:lnTo>
                    <a:pt x="428" y="2"/>
                  </a:lnTo>
                  <a:lnTo>
                    <a:pt x="424" y="0"/>
                  </a:lnTo>
                  <a:lnTo>
                    <a:pt x="424" y="0"/>
                  </a:lnTo>
                  <a:lnTo>
                    <a:pt x="416" y="0"/>
                  </a:lnTo>
                  <a:lnTo>
                    <a:pt x="410" y="2"/>
                  </a:lnTo>
                  <a:lnTo>
                    <a:pt x="404" y="8"/>
                  </a:lnTo>
                  <a:lnTo>
                    <a:pt x="398" y="12"/>
                  </a:lnTo>
                  <a:lnTo>
                    <a:pt x="398" y="12"/>
                  </a:lnTo>
                  <a:lnTo>
                    <a:pt x="390" y="12"/>
                  </a:lnTo>
                  <a:lnTo>
                    <a:pt x="384" y="10"/>
                  </a:lnTo>
                  <a:lnTo>
                    <a:pt x="378" y="8"/>
                  </a:lnTo>
                  <a:lnTo>
                    <a:pt x="370" y="6"/>
                  </a:lnTo>
                  <a:lnTo>
                    <a:pt x="370" y="6"/>
                  </a:lnTo>
                  <a:lnTo>
                    <a:pt x="364" y="8"/>
                  </a:lnTo>
                  <a:lnTo>
                    <a:pt x="360" y="10"/>
                  </a:lnTo>
                  <a:lnTo>
                    <a:pt x="352" y="18"/>
                  </a:lnTo>
                  <a:lnTo>
                    <a:pt x="352" y="18"/>
                  </a:lnTo>
                  <a:lnTo>
                    <a:pt x="340" y="22"/>
                  </a:lnTo>
                  <a:lnTo>
                    <a:pt x="328" y="26"/>
                  </a:lnTo>
                  <a:lnTo>
                    <a:pt x="316" y="30"/>
                  </a:lnTo>
                  <a:lnTo>
                    <a:pt x="304" y="36"/>
                  </a:lnTo>
                  <a:lnTo>
                    <a:pt x="304" y="36"/>
                  </a:lnTo>
                  <a:lnTo>
                    <a:pt x="296" y="44"/>
                  </a:lnTo>
                  <a:lnTo>
                    <a:pt x="288" y="52"/>
                  </a:lnTo>
                  <a:lnTo>
                    <a:pt x="282" y="62"/>
                  </a:lnTo>
                  <a:lnTo>
                    <a:pt x="274" y="70"/>
                  </a:lnTo>
                  <a:lnTo>
                    <a:pt x="274" y="70"/>
                  </a:lnTo>
                  <a:lnTo>
                    <a:pt x="264" y="76"/>
                  </a:lnTo>
                  <a:lnTo>
                    <a:pt x="254" y="78"/>
                  </a:lnTo>
                  <a:lnTo>
                    <a:pt x="242" y="78"/>
                  </a:lnTo>
                  <a:lnTo>
                    <a:pt x="230" y="74"/>
                  </a:lnTo>
                  <a:lnTo>
                    <a:pt x="230" y="74"/>
                  </a:lnTo>
                  <a:lnTo>
                    <a:pt x="224" y="68"/>
                  </a:lnTo>
                  <a:lnTo>
                    <a:pt x="224" y="68"/>
                  </a:lnTo>
                  <a:lnTo>
                    <a:pt x="218" y="68"/>
                  </a:lnTo>
                  <a:lnTo>
                    <a:pt x="216" y="70"/>
                  </a:lnTo>
                  <a:lnTo>
                    <a:pt x="214" y="76"/>
                  </a:lnTo>
                  <a:lnTo>
                    <a:pt x="214" y="76"/>
                  </a:lnTo>
                  <a:lnTo>
                    <a:pt x="212" y="80"/>
                  </a:lnTo>
                  <a:lnTo>
                    <a:pt x="208" y="82"/>
                  </a:lnTo>
                  <a:lnTo>
                    <a:pt x="204" y="86"/>
                  </a:lnTo>
                  <a:lnTo>
                    <a:pt x="202" y="90"/>
                  </a:lnTo>
                  <a:lnTo>
                    <a:pt x="202" y="90"/>
                  </a:lnTo>
                  <a:lnTo>
                    <a:pt x="200" y="94"/>
                  </a:lnTo>
                  <a:lnTo>
                    <a:pt x="200" y="100"/>
                  </a:lnTo>
                  <a:lnTo>
                    <a:pt x="204" y="110"/>
                  </a:lnTo>
                  <a:lnTo>
                    <a:pt x="218" y="130"/>
                  </a:lnTo>
                  <a:lnTo>
                    <a:pt x="218" y="130"/>
                  </a:lnTo>
                  <a:lnTo>
                    <a:pt x="220" y="138"/>
                  </a:lnTo>
                  <a:lnTo>
                    <a:pt x="222" y="146"/>
                  </a:lnTo>
                  <a:lnTo>
                    <a:pt x="226" y="162"/>
                  </a:lnTo>
                  <a:lnTo>
                    <a:pt x="226" y="162"/>
                  </a:lnTo>
                  <a:lnTo>
                    <a:pt x="228" y="174"/>
                  </a:lnTo>
                  <a:lnTo>
                    <a:pt x="234" y="186"/>
                  </a:lnTo>
                  <a:lnTo>
                    <a:pt x="250" y="206"/>
                  </a:lnTo>
                  <a:lnTo>
                    <a:pt x="250" y="206"/>
                  </a:lnTo>
                  <a:lnTo>
                    <a:pt x="252" y="210"/>
                  </a:lnTo>
                  <a:lnTo>
                    <a:pt x="252" y="216"/>
                  </a:lnTo>
                  <a:lnTo>
                    <a:pt x="252" y="226"/>
                  </a:lnTo>
                  <a:lnTo>
                    <a:pt x="252" y="226"/>
                  </a:lnTo>
                  <a:lnTo>
                    <a:pt x="252" y="236"/>
                  </a:lnTo>
                  <a:lnTo>
                    <a:pt x="252" y="240"/>
                  </a:lnTo>
                  <a:lnTo>
                    <a:pt x="250" y="244"/>
                  </a:lnTo>
                  <a:lnTo>
                    <a:pt x="250" y="244"/>
                  </a:lnTo>
                  <a:lnTo>
                    <a:pt x="244" y="244"/>
                  </a:lnTo>
                  <a:lnTo>
                    <a:pt x="238" y="244"/>
                  </a:lnTo>
                  <a:lnTo>
                    <a:pt x="224" y="240"/>
                  </a:lnTo>
                  <a:lnTo>
                    <a:pt x="224" y="240"/>
                  </a:lnTo>
                  <a:lnTo>
                    <a:pt x="216" y="232"/>
                  </a:lnTo>
                  <a:lnTo>
                    <a:pt x="208" y="224"/>
                  </a:lnTo>
                  <a:lnTo>
                    <a:pt x="208" y="224"/>
                  </a:lnTo>
                  <a:lnTo>
                    <a:pt x="212" y="222"/>
                  </a:lnTo>
                  <a:lnTo>
                    <a:pt x="214" y="218"/>
                  </a:lnTo>
                  <a:lnTo>
                    <a:pt x="216" y="212"/>
                  </a:lnTo>
                  <a:lnTo>
                    <a:pt x="216" y="208"/>
                  </a:lnTo>
                  <a:lnTo>
                    <a:pt x="214" y="204"/>
                  </a:lnTo>
                  <a:lnTo>
                    <a:pt x="212" y="202"/>
                  </a:lnTo>
                  <a:lnTo>
                    <a:pt x="206" y="200"/>
                  </a:lnTo>
                  <a:lnTo>
                    <a:pt x="206" y="200"/>
                  </a:lnTo>
                  <a:lnTo>
                    <a:pt x="196" y="200"/>
                  </a:lnTo>
                  <a:lnTo>
                    <a:pt x="188" y="204"/>
                  </a:lnTo>
                  <a:lnTo>
                    <a:pt x="188" y="204"/>
                  </a:lnTo>
                  <a:lnTo>
                    <a:pt x="178" y="210"/>
                  </a:lnTo>
                  <a:lnTo>
                    <a:pt x="174" y="216"/>
                  </a:lnTo>
                  <a:lnTo>
                    <a:pt x="174" y="218"/>
                  </a:lnTo>
                  <a:lnTo>
                    <a:pt x="174" y="218"/>
                  </a:lnTo>
                  <a:lnTo>
                    <a:pt x="174" y="218"/>
                  </a:lnTo>
                  <a:lnTo>
                    <a:pt x="168" y="214"/>
                  </a:lnTo>
                  <a:lnTo>
                    <a:pt x="166" y="212"/>
                  </a:lnTo>
                  <a:lnTo>
                    <a:pt x="164" y="208"/>
                  </a:lnTo>
                  <a:lnTo>
                    <a:pt x="164" y="208"/>
                  </a:lnTo>
                  <a:lnTo>
                    <a:pt x="162" y="210"/>
                  </a:lnTo>
                  <a:lnTo>
                    <a:pt x="154" y="212"/>
                  </a:lnTo>
                  <a:lnTo>
                    <a:pt x="142" y="216"/>
                  </a:lnTo>
                  <a:lnTo>
                    <a:pt x="142" y="216"/>
                  </a:lnTo>
                  <a:lnTo>
                    <a:pt x="128" y="220"/>
                  </a:lnTo>
                  <a:lnTo>
                    <a:pt x="122" y="222"/>
                  </a:lnTo>
                  <a:lnTo>
                    <a:pt x="120" y="222"/>
                  </a:lnTo>
                  <a:lnTo>
                    <a:pt x="120" y="220"/>
                  </a:lnTo>
                  <a:lnTo>
                    <a:pt x="120" y="220"/>
                  </a:lnTo>
                  <a:lnTo>
                    <a:pt x="116" y="222"/>
                  </a:lnTo>
                  <a:lnTo>
                    <a:pt x="116" y="222"/>
                  </a:lnTo>
                  <a:lnTo>
                    <a:pt x="116" y="228"/>
                  </a:lnTo>
                  <a:lnTo>
                    <a:pt x="120" y="236"/>
                  </a:lnTo>
                  <a:lnTo>
                    <a:pt x="126" y="252"/>
                  </a:lnTo>
                  <a:lnTo>
                    <a:pt x="126" y="252"/>
                  </a:lnTo>
                  <a:lnTo>
                    <a:pt x="130" y="260"/>
                  </a:lnTo>
                  <a:lnTo>
                    <a:pt x="132" y="268"/>
                  </a:lnTo>
                  <a:lnTo>
                    <a:pt x="132" y="268"/>
                  </a:lnTo>
                  <a:lnTo>
                    <a:pt x="130" y="278"/>
                  </a:lnTo>
                  <a:lnTo>
                    <a:pt x="130" y="282"/>
                  </a:lnTo>
                  <a:lnTo>
                    <a:pt x="130" y="288"/>
                  </a:lnTo>
                  <a:lnTo>
                    <a:pt x="130" y="288"/>
                  </a:lnTo>
                  <a:lnTo>
                    <a:pt x="132" y="294"/>
                  </a:lnTo>
                  <a:lnTo>
                    <a:pt x="136" y="298"/>
                  </a:lnTo>
                  <a:lnTo>
                    <a:pt x="144" y="302"/>
                  </a:lnTo>
                  <a:lnTo>
                    <a:pt x="144" y="302"/>
                  </a:lnTo>
                  <a:lnTo>
                    <a:pt x="158" y="310"/>
                  </a:lnTo>
                  <a:lnTo>
                    <a:pt x="172" y="316"/>
                  </a:lnTo>
                  <a:lnTo>
                    <a:pt x="172" y="316"/>
                  </a:lnTo>
                  <a:lnTo>
                    <a:pt x="188" y="324"/>
                  </a:lnTo>
                  <a:lnTo>
                    <a:pt x="202" y="332"/>
                  </a:lnTo>
                  <a:lnTo>
                    <a:pt x="216" y="338"/>
                  </a:lnTo>
                  <a:lnTo>
                    <a:pt x="224" y="340"/>
                  </a:lnTo>
                  <a:lnTo>
                    <a:pt x="234" y="340"/>
                  </a:lnTo>
                  <a:lnTo>
                    <a:pt x="234" y="340"/>
                  </a:lnTo>
                  <a:lnTo>
                    <a:pt x="234" y="356"/>
                  </a:lnTo>
                  <a:lnTo>
                    <a:pt x="234" y="364"/>
                  </a:lnTo>
                  <a:lnTo>
                    <a:pt x="232" y="372"/>
                  </a:lnTo>
                  <a:lnTo>
                    <a:pt x="232" y="372"/>
                  </a:lnTo>
                  <a:lnTo>
                    <a:pt x="230" y="378"/>
                  </a:lnTo>
                  <a:lnTo>
                    <a:pt x="226" y="380"/>
                  </a:lnTo>
                  <a:lnTo>
                    <a:pt x="218" y="384"/>
                  </a:lnTo>
                  <a:lnTo>
                    <a:pt x="208" y="386"/>
                  </a:lnTo>
                  <a:lnTo>
                    <a:pt x="198" y="386"/>
                  </a:lnTo>
                  <a:lnTo>
                    <a:pt x="198" y="386"/>
                  </a:lnTo>
                  <a:lnTo>
                    <a:pt x="188" y="386"/>
                  </a:lnTo>
                  <a:lnTo>
                    <a:pt x="178" y="390"/>
                  </a:lnTo>
                  <a:lnTo>
                    <a:pt x="170" y="394"/>
                  </a:lnTo>
                  <a:lnTo>
                    <a:pt x="160" y="394"/>
                  </a:lnTo>
                  <a:lnTo>
                    <a:pt x="160" y="394"/>
                  </a:lnTo>
                  <a:lnTo>
                    <a:pt x="156" y="394"/>
                  </a:lnTo>
                  <a:lnTo>
                    <a:pt x="152" y="392"/>
                  </a:lnTo>
                  <a:lnTo>
                    <a:pt x="144" y="388"/>
                  </a:lnTo>
                  <a:lnTo>
                    <a:pt x="144" y="388"/>
                  </a:lnTo>
                  <a:lnTo>
                    <a:pt x="138" y="388"/>
                  </a:lnTo>
                  <a:lnTo>
                    <a:pt x="134" y="390"/>
                  </a:lnTo>
                  <a:lnTo>
                    <a:pt x="126" y="398"/>
                  </a:lnTo>
                  <a:lnTo>
                    <a:pt x="126" y="398"/>
                  </a:lnTo>
                  <a:lnTo>
                    <a:pt x="118" y="406"/>
                  </a:lnTo>
                  <a:lnTo>
                    <a:pt x="110" y="412"/>
                  </a:lnTo>
                  <a:lnTo>
                    <a:pt x="104" y="418"/>
                  </a:lnTo>
                  <a:lnTo>
                    <a:pt x="96" y="424"/>
                  </a:lnTo>
                  <a:lnTo>
                    <a:pt x="96" y="424"/>
                  </a:lnTo>
                  <a:lnTo>
                    <a:pt x="94" y="432"/>
                  </a:lnTo>
                  <a:lnTo>
                    <a:pt x="90" y="438"/>
                  </a:lnTo>
                  <a:lnTo>
                    <a:pt x="90" y="438"/>
                  </a:lnTo>
                  <a:lnTo>
                    <a:pt x="82" y="448"/>
                  </a:lnTo>
                  <a:lnTo>
                    <a:pt x="78" y="454"/>
                  </a:lnTo>
                  <a:lnTo>
                    <a:pt x="78" y="462"/>
                  </a:lnTo>
                  <a:lnTo>
                    <a:pt x="82" y="474"/>
                  </a:lnTo>
                  <a:lnTo>
                    <a:pt x="82" y="474"/>
                  </a:lnTo>
                  <a:lnTo>
                    <a:pt x="90" y="488"/>
                  </a:lnTo>
                  <a:lnTo>
                    <a:pt x="92" y="496"/>
                  </a:lnTo>
                  <a:lnTo>
                    <a:pt x="92" y="500"/>
                  </a:lnTo>
                  <a:lnTo>
                    <a:pt x="92" y="500"/>
                  </a:lnTo>
                  <a:lnTo>
                    <a:pt x="90" y="502"/>
                  </a:lnTo>
                  <a:lnTo>
                    <a:pt x="86" y="502"/>
                  </a:lnTo>
                  <a:lnTo>
                    <a:pt x="84" y="502"/>
                  </a:lnTo>
                  <a:lnTo>
                    <a:pt x="82" y="506"/>
                  </a:lnTo>
                  <a:lnTo>
                    <a:pt x="82" y="506"/>
                  </a:lnTo>
                  <a:lnTo>
                    <a:pt x="82" y="510"/>
                  </a:lnTo>
                  <a:lnTo>
                    <a:pt x="86" y="512"/>
                  </a:lnTo>
                  <a:lnTo>
                    <a:pt x="90" y="518"/>
                  </a:lnTo>
                  <a:lnTo>
                    <a:pt x="90" y="518"/>
                  </a:lnTo>
                  <a:lnTo>
                    <a:pt x="92" y="524"/>
                  </a:lnTo>
                  <a:lnTo>
                    <a:pt x="92" y="530"/>
                  </a:lnTo>
                  <a:lnTo>
                    <a:pt x="92" y="534"/>
                  </a:lnTo>
                  <a:lnTo>
                    <a:pt x="94" y="540"/>
                  </a:lnTo>
                  <a:lnTo>
                    <a:pt x="94" y="540"/>
                  </a:lnTo>
                  <a:lnTo>
                    <a:pt x="100" y="548"/>
                  </a:lnTo>
                  <a:lnTo>
                    <a:pt x="106" y="556"/>
                  </a:lnTo>
                  <a:lnTo>
                    <a:pt x="106" y="556"/>
                  </a:lnTo>
                  <a:lnTo>
                    <a:pt x="100" y="558"/>
                  </a:lnTo>
                  <a:lnTo>
                    <a:pt x="100" y="558"/>
                  </a:lnTo>
                  <a:lnTo>
                    <a:pt x="100" y="562"/>
                  </a:lnTo>
                  <a:lnTo>
                    <a:pt x="102" y="566"/>
                  </a:lnTo>
                  <a:lnTo>
                    <a:pt x="106" y="572"/>
                  </a:lnTo>
                  <a:lnTo>
                    <a:pt x="114" y="578"/>
                  </a:lnTo>
                  <a:lnTo>
                    <a:pt x="122" y="578"/>
                  </a:lnTo>
                  <a:lnTo>
                    <a:pt x="122" y="578"/>
                  </a:lnTo>
                  <a:lnTo>
                    <a:pt x="126" y="578"/>
                  </a:lnTo>
                  <a:lnTo>
                    <a:pt x="130" y="574"/>
                  </a:lnTo>
                  <a:lnTo>
                    <a:pt x="136" y="568"/>
                  </a:lnTo>
                  <a:lnTo>
                    <a:pt x="140" y="558"/>
                  </a:lnTo>
                  <a:lnTo>
                    <a:pt x="144" y="552"/>
                  </a:lnTo>
                  <a:lnTo>
                    <a:pt x="144" y="552"/>
                  </a:lnTo>
                  <a:lnTo>
                    <a:pt x="148" y="558"/>
                  </a:lnTo>
                  <a:lnTo>
                    <a:pt x="150" y="566"/>
                  </a:lnTo>
                  <a:lnTo>
                    <a:pt x="150" y="580"/>
                  </a:lnTo>
                  <a:lnTo>
                    <a:pt x="150" y="580"/>
                  </a:lnTo>
                  <a:lnTo>
                    <a:pt x="150" y="586"/>
                  </a:lnTo>
                  <a:lnTo>
                    <a:pt x="150" y="592"/>
                  </a:lnTo>
                  <a:lnTo>
                    <a:pt x="144" y="600"/>
                  </a:lnTo>
                  <a:lnTo>
                    <a:pt x="144" y="600"/>
                  </a:lnTo>
                  <a:lnTo>
                    <a:pt x="142" y="608"/>
                  </a:lnTo>
                  <a:lnTo>
                    <a:pt x="142" y="612"/>
                  </a:lnTo>
                  <a:lnTo>
                    <a:pt x="142" y="622"/>
                  </a:lnTo>
                  <a:lnTo>
                    <a:pt x="142" y="626"/>
                  </a:lnTo>
                  <a:lnTo>
                    <a:pt x="140" y="630"/>
                  </a:lnTo>
                  <a:lnTo>
                    <a:pt x="136" y="634"/>
                  </a:lnTo>
                  <a:lnTo>
                    <a:pt x="130" y="640"/>
                  </a:lnTo>
                  <a:lnTo>
                    <a:pt x="130" y="640"/>
                  </a:lnTo>
                  <a:lnTo>
                    <a:pt x="134" y="644"/>
                  </a:lnTo>
                  <a:lnTo>
                    <a:pt x="140" y="646"/>
                  </a:lnTo>
                  <a:lnTo>
                    <a:pt x="152" y="648"/>
                  </a:lnTo>
                  <a:lnTo>
                    <a:pt x="152" y="648"/>
                  </a:lnTo>
                  <a:lnTo>
                    <a:pt x="158" y="648"/>
                  </a:lnTo>
                  <a:lnTo>
                    <a:pt x="162" y="644"/>
                  </a:lnTo>
                  <a:lnTo>
                    <a:pt x="166" y="640"/>
                  </a:lnTo>
                  <a:lnTo>
                    <a:pt x="170" y="638"/>
                  </a:lnTo>
                  <a:lnTo>
                    <a:pt x="170" y="638"/>
                  </a:lnTo>
                  <a:lnTo>
                    <a:pt x="178" y="636"/>
                  </a:lnTo>
                  <a:lnTo>
                    <a:pt x="184" y="640"/>
                  </a:lnTo>
                  <a:lnTo>
                    <a:pt x="190" y="646"/>
                  </a:lnTo>
                  <a:lnTo>
                    <a:pt x="194" y="654"/>
                  </a:lnTo>
                  <a:lnTo>
                    <a:pt x="202" y="668"/>
                  </a:lnTo>
                  <a:lnTo>
                    <a:pt x="206" y="672"/>
                  </a:lnTo>
                  <a:lnTo>
                    <a:pt x="210" y="672"/>
                  </a:lnTo>
                  <a:lnTo>
                    <a:pt x="210" y="672"/>
                  </a:lnTo>
                  <a:lnTo>
                    <a:pt x="214" y="670"/>
                  </a:lnTo>
                  <a:lnTo>
                    <a:pt x="218" y="668"/>
                  </a:lnTo>
                  <a:lnTo>
                    <a:pt x="222" y="664"/>
                  </a:lnTo>
                  <a:lnTo>
                    <a:pt x="226" y="662"/>
                  </a:lnTo>
                  <a:lnTo>
                    <a:pt x="226" y="662"/>
                  </a:lnTo>
                  <a:lnTo>
                    <a:pt x="238" y="662"/>
                  </a:lnTo>
                  <a:lnTo>
                    <a:pt x="242" y="662"/>
                  </a:lnTo>
                  <a:lnTo>
                    <a:pt x="248" y="660"/>
                  </a:lnTo>
                  <a:lnTo>
                    <a:pt x="248" y="660"/>
                  </a:lnTo>
                  <a:lnTo>
                    <a:pt x="250" y="660"/>
                  </a:lnTo>
                  <a:lnTo>
                    <a:pt x="252" y="664"/>
                  </a:lnTo>
                  <a:lnTo>
                    <a:pt x="254" y="672"/>
                  </a:lnTo>
                  <a:lnTo>
                    <a:pt x="254" y="672"/>
                  </a:lnTo>
                  <a:lnTo>
                    <a:pt x="250" y="678"/>
                  </a:lnTo>
                  <a:lnTo>
                    <a:pt x="248" y="684"/>
                  </a:lnTo>
                  <a:lnTo>
                    <a:pt x="248" y="684"/>
                  </a:lnTo>
                  <a:lnTo>
                    <a:pt x="240" y="702"/>
                  </a:lnTo>
                  <a:lnTo>
                    <a:pt x="230" y="718"/>
                  </a:lnTo>
                  <a:lnTo>
                    <a:pt x="230" y="718"/>
                  </a:lnTo>
                  <a:lnTo>
                    <a:pt x="224" y="728"/>
                  </a:lnTo>
                  <a:lnTo>
                    <a:pt x="216" y="738"/>
                  </a:lnTo>
                  <a:lnTo>
                    <a:pt x="200" y="750"/>
                  </a:lnTo>
                  <a:lnTo>
                    <a:pt x="164" y="770"/>
                  </a:lnTo>
                  <a:lnTo>
                    <a:pt x="164" y="770"/>
                  </a:lnTo>
                  <a:lnTo>
                    <a:pt x="144" y="782"/>
                  </a:lnTo>
                  <a:lnTo>
                    <a:pt x="134" y="786"/>
                  </a:lnTo>
                  <a:lnTo>
                    <a:pt x="122" y="788"/>
                  </a:lnTo>
                  <a:lnTo>
                    <a:pt x="122" y="788"/>
                  </a:lnTo>
                  <a:lnTo>
                    <a:pt x="110" y="790"/>
                  </a:lnTo>
                  <a:lnTo>
                    <a:pt x="98" y="794"/>
                  </a:lnTo>
                  <a:lnTo>
                    <a:pt x="76" y="808"/>
                  </a:lnTo>
                  <a:lnTo>
                    <a:pt x="76" y="808"/>
                  </a:lnTo>
                  <a:lnTo>
                    <a:pt x="66" y="812"/>
                  </a:lnTo>
                  <a:lnTo>
                    <a:pt x="56" y="814"/>
                  </a:lnTo>
                  <a:lnTo>
                    <a:pt x="36" y="818"/>
                  </a:lnTo>
                  <a:lnTo>
                    <a:pt x="26" y="820"/>
                  </a:lnTo>
                  <a:lnTo>
                    <a:pt x="16" y="824"/>
                  </a:lnTo>
                  <a:lnTo>
                    <a:pt x="8" y="828"/>
                  </a:lnTo>
                  <a:lnTo>
                    <a:pt x="0" y="836"/>
                  </a:lnTo>
                  <a:lnTo>
                    <a:pt x="0" y="836"/>
                  </a:lnTo>
                  <a:lnTo>
                    <a:pt x="2" y="842"/>
                  </a:lnTo>
                  <a:lnTo>
                    <a:pt x="4" y="846"/>
                  </a:lnTo>
                  <a:lnTo>
                    <a:pt x="8" y="848"/>
                  </a:lnTo>
                  <a:lnTo>
                    <a:pt x="12" y="848"/>
                  </a:lnTo>
                  <a:lnTo>
                    <a:pt x="20" y="844"/>
                  </a:lnTo>
                  <a:lnTo>
                    <a:pt x="28" y="842"/>
                  </a:lnTo>
                  <a:lnTo>
                    <a:pt x="28" y="842"/>
                  </a:lnTo>
                  <a:lnTo>
                    <a:pt x="40" y="840"/>
                  </a:lnTo>
                  <a:lnTo>
                    <a:pt x="52" y="842"/>
                  </a:lnTo>
                  <a:lnTo>
                    <a:pt x="52" y="842"/>
                  </a:lnTo>
                  <a:lnTo>
                    <a:pt x="52" y="836"/>
                  </a:lnTo>
                  <a:lnTo>
                    <a:pt x="54" y="832"/>
                  </a:lnTo>
                  <a:lnTo>
                    <a:pt x="56" y="830"/>
                  </a:lnTo>
                  <a:lnTo>
                    <a:pt x="60" y="830"/>
                  </a:lnTo>
                  <a:lnTo>
                    <a:pt x="78" y="830"/>
                  </a:lnTo>
                  <a:lnTo>
                    <a:pt x="78" y="830"/>
                  </a:lnTo>
                  <a:lnTo>
                    <a:pt x="90" y="828"/>
                  </a:lnTo>
                  <a:lnTo>
                    <a:pt x="100" y="824"/>
                  </a:lnTo>
                  <a:lnTo>
                    <a:pt x="110" y="820"/>
                  </a:lnTo>
                  <a:lnTo>
                    <a:pt x="116" y="820"/>
                  </a:lnTo>
                  <a:lnTo>
                    <a:pt x="124" y="822"/>
                  </a:lnTo>
                  <a:lnTo>
                    <a:pt x="124" y="822"/>
                  </a:lnTo>
                  <a:lnTo>
                    <a:pt x="124" y="834"/>
                  </a:lnTo>
                  <a:lnTo>
                    <a:pt x="126" y="836"/>
                  </a:lnTo>
                  <a:lnTo>
                    <a:pt x="132" y="838"/>
                  </a:lnTo>
                  <a:lnTo>
                    <a:pt x="132" y="838"/>
                  </a:lnTo>
                  <a:lnTo>
                    <a:pt x="132" y="830"/>
                  </a:lnTo>
                  <a:lnTo>
                    <a:pt x="134" y="820"/>
                  </a:lnTo>
                  <a:lnTo>
                    <a:pt x="134" y="820"/>
                  </a:lnTo>
                  <a:lnTo>
                    <a:pt x="138" y="816"/>
                  </a:lnTo>
                  <a:lnTo>
                    <a:pt x="142" y="812"/>
                  </a:lnTo>
                  <a:lnTo>
                    <a:pt x="152" y="808"/>
                  </a:lnTo>
                  <a:lnTo>
                    <a:pt x="152" y="808"/>
                  </a:lnTo>
                  <a:lnTo>
                    <a:pt x="156" y="814"/>
                  </a:lnTo>
                  <a:lnTo>
                    <a:pt x="160" y="818"/>
                  </a:lnTo>
                  <a:lnTo>
                    <a:pt x="160" y="818"/>
                  </a:lnTo>
                  <a:lnTo>
                    <a:pt x="164" y="818"/>
                  </a:lnTo>
                  <a:lnTo>
                    <a:pt x="166" y="818"/>
                  </a:lnTo>
                  <a:lnTo>
                    <a:pt x="168" y="812"/>
                  </a:lnTo>
                  <a:lnTo>
                    <a:pt x="168" y="812"/>
                  </a:lnTo>
                  <a:lnTo>
                    <a:pt x="174" y="808"/>
                  </a:lnTo>
                  <a:lnTo>
                    <a:pt x="178" y="808"/>
                  </a:lnTo>
                  <a:lnTo>
                    <a:pt x="184" y="808"/>
                  </a:lnTo>
                  <a:lnTo>
                    <a:pt x="190" y="808"/>
                  </a:lnTo>
                  <a:lnTo>
                    <a:pt x="190" y="808"/>
                  </a:lnTo>
                  <a:lnTo>
                    <a:pt x="194" y="806"/>
                  </a:lnTo>
                  <a:lnTo>
                    <a:pt x="198" y="804"/>
                  </a:lnTo>
                  <a:lnTo>
                    <a:pt x="200" y="798"/>
                  </a:lnTo>
                  <a:lnTo>
                    <a:pt x="200" y="792"/>
                  </a:lnTo>
                  <a:lnTo>
                    <a:pt x="204" y="786"/>
                  </a:lnTo>
                  <a:lnTo>
                    <a:pt x="204" y="786"/>
                  </a:lnTo>
                  <a:lnTo>
                    <a:pt x="206" y="784"/>
                  </a:lnTo>
                  <a:lnTo>
                    <a:pt x="208" y="784"/>
                  </a:lnTo>
                  <a:lnTo>
                    <a:pt x="212" y="784"/>
                  </a:lnTo>
                  <a:lnTo>
                    <a:pt x="212" y="784"/>
                  </a:lnTo>
                  <a:lnTo>
                    <a:pt x="216" y="782"/>
                  </a:lnTo>
                  <a:lnTo>
                    <a:pt x="220" y="778"/>
                  </a:lnTo>
                  <a:lnTo>
                    <a:pt x="220" y="778"/>
                  </a:lnTo>
                  <a:lnTo>
                    <a:pt x="230" y="770"/>
                  </a:lnTo>
                  <a:lnTo>
                    <a:pt x="236" y="768"/>
                  </a:lnTo>
                  <a:lnTo>
                    <a:pt x="242" y="766"/>
                  </a:lnTo>
                  <a:lnTo>
                    <a:pt x="242" y="766"/>
                  </a:lnTo>
                  <a:lnTo>
                    <a:pt x="250" y="764"/>
                  </a:lnTo>
                  <a:lnTo>
                    <a:pt x="256" y="760"/>
                  </a:lnTo>
                  <a:lnTo>
                    <a:pt x="266" y="750"/>
                  </a:lnTo>
                  <a:lnTo>
                    <a:pt x="266" y="750"/>
                  </a:lnTo>
                  <a:lnTo>
                    <a:pt x="276" y="740"/>
                  </a:lnTo>
                  <a:lnTo>
                    <a:pt x="286" y="732"/>
                  </a:lnTo>
                  <a:lnTo>
                    <a:pt x="310" y="718"/>
                  </a:lnTo>
                  <a:lnTo>
                    <a:pt x="310" y="718"/>
                  </a:lnTo>
                  <a:lnTo>
                    <a:pt x="330" y="702"/>
                  </a:lnTo>
                  <a:lnTo>
                    <a:pt x="350" y="684"/>
                  </a:lnTo>
                  <a:lnTo>
                    <a:pt x="350" y="684"/>
                  </a:lnTo>
                  <a:lnTo>
                    <a:pt x="352" y="682"/>
                  </a:lnTo>
                  <a:lnTo>
                    <a:pt x="356" y="680"/>
                  </a:lnTo>
                  <a:lnTo>
                    <a:pt x="356" y="680"/>
                  </a:lnTo>
                  <a:lnTo>
                    <a:pt x="356" y="678"/>
                  </a:lnTo>
                  <a:lnTo>
                    <a:pt x="356" y="674"/>
                  </a:lnTo>
                  <a:lnTo>
                    <a:pt x="354" y="668"/>
                  </a:lnTo>
                  <a:lnTo>
                    <a:pt x="350" y="662"/>
                  </a:lnTo>
                  <a:lnTo>
                    <a:pt x="346" y="656"/>
                  </a:lnTo>
                  <a:lnTo>
                    <a:pt x="346" y="656"/>
                  </a:lnTo>
                  <a:lnTo>
                    <a:pt x="340" y="660"/>
                  </a:lnTo>
                  <a:lnTo>
                    <a:pt x="336" y="658"/>
                  </a:lnTo>
                  <a:lnTo>
                    <a:pt x="334" y="658"/>
                  </a:lnTo>
                  <a:lnTo>
                    <a:pt x="334" y="654"/>
                  </a:lnTo>
                  <a:lnTo>
                    <a:pt x="334" y="654"/>
                  </a:lnTo>
                  <a:lnTo>
                    <a:pt x="336" y="650"/>
                  </a:lnTo>
                  <a:lnTo>
                    <a:pt x="338" y="646"/>
                  </a:lnTo>
                  <a:lnTo>
                    <a:pt x="344" y="642"/>
                  </a:lnTo>
                  <a:lnTo>
                    <a:pt x="344" y="642"/>
                  </a:lnTo>
                  <a:lnTo>
                    <a:pt x="350" y="642"/>
                  </a:lnTo>
                  <a:lnTo>
                    <a:pt x="356" y="640"/>
                  </a:lnTo>
                  <a:lnTo>
                    <a:pt x="362" y="636"/>
                  </a:lnTo>
                  <a:lnTo>
                    <a:pt x="368" y="628"/>
                  </a:lnTo>
                  <a:lnTo>
                    <a:pt x="378" y="616"/>
                  </a:lnTo>
                  <a:lnTo>
                    <a:pt x="384" y="606"/>
                  </a:lnTo>
                  <a:lnTo>
                    <a:pt x="384" y="606"/>
                  </a:lnTo>
                  <a:lnTo>
                    <a:pt x="398" y="586"/>
                  </a:lnTo>
                  <a:lnTo>
                    <a:pt x="398" y="586"/>
                  </a:lnTo>
                  <a:lnTo>
                    <a:pt x="406" y="574"/>
                  </a:lnTo>
                  <a:lnTo>
                    <a:pt x="422" y="560"/>
                  </a:lnTo>
                  <a:lnTo>
                    <a:pt x="430" y="554"/>
                  </a:lnTo>
                  <a:lnTo>
                    <a:pt x="436" y="552"/>
                  </a:lnTo>
                  <a:lnTo>
                    <a:pt x="440" y="552"/>
                  </a:lnTo>
                  <a:lnTo>
                    <a:pt x="442" y="554"/>
                  </a:lnTo>
                  <a:lnTo>
                    <a:pt x="444" y="556"/>
                  </a:lnTo>
                  <a:lnTo>
                    <a:pt x="446" y="562"/>
                  </a:lnTo>
                  <a:lnTo>
                    <a:pt x="446" y="562"/>
                  </a:lnTo>
                  <a:lnTo>
                    <a:pt x="444" y="564"/>
                  </a:lnTo>
                  <a:lnTo>
                    <a:pt x="444" y="566"/>
                  </a:lnTo>
                  <a:lnTo>
                    <a:pt x="438" y="570"/>
                  </a:lnTo>
                  <a:lnTo>
                    <a:pt x="426" y="576"/>
                  </a:lnTo>
                  <a:lnTo>
                    <a:pt x="426" y="576"/>
                  </a:lnTo>
                  <a:lnTo>
                    <a:pt x="418" y="578"/>
                  </a:lnTo>
                  <a:lnTo>
                    <a:pt x="416" y="580"/>
                  </a:lnTo>
                  <a:lnTo>
                    <a:pt x="414" y="586"/>
                  </a:lnTo>
                  <a:lnTo>
                    <a:pt x="414" y="586"/>
                  </a:lnTo>
                  <a:lnTo>
                    <a:pt x="412" y="596"/>
                  </a:lnTo>
                  <a:lnTo>
                    <a:pt x="408" y="608"/>
                  </a:lnTo>
                  <a:lnTo>
                    <a:pt x="408" y="608"/>
                  </a:lnTo>
                  <a:lnTo>
                    <a:pt x="404" y="616"/>
                  </a:lnTo>
                  <a:lnTo>
                    <a:pt x="402" y="624"/>
                  </a:lnTo>
                  <a:lnTo>
                    <a:pt x="402" y="624"/>
                  </a:lnTo>
                  <a:lnTo>
                    <a:pt x="402" y="630"/>
                  </a:lnTo>
                  <a:lnTo>
                    <a:pt x="402" y="634"/>
                  </a:lnTo>
                  <a:lnTo>
                    <a:pt x="404" y="636"/>
                  </a:lnTo>
                  <a:lnTo>
                    <a:pt x="404" y="636"/>
                  </a:lnTo>
                  <a:lnTo>
                    <a:pt x="408" y="636"/>
                  </a:lnTo>
                  <a:lnTo>
                    <a:pt x="412" y="636"/>
                  </a:lnTo>
                  <a:lnTo>
                    <a:pt x="418" y="636"/>
                  </a:lnTo>
                  <a:lnTo>
                    <a:pt x="420" y="634"/>
                  </a:lnTo>
                  <a:lnTo>
                    <a:pt x="420" y="634"/>
                  </a:lnTo>
                  <a:lnTo>
                    <a:pt x="418" y="638"/>
                  </a:lnTo>
                  <a:lnTo>
                    <a:pt x="414" y="642"/>
                  </a:lnTo>
                  <a:lnTo>
                    <a:pt x="402" y="650"/>
                  </a:lnTo>
                  <a:lnTo>
                    <a:pt x="398" y="652"/>
                  </a:lnTo>
                  <a:lnTo>
                    <a:pt x="394" y="656"/>
                  </a:lnTo>
                  <a:lnTo>
                    <a:pt x="394" y="660"/>
                  </a:lnTo>
                  <a:lnTo>
                    <a:pt x="398" y="664"/>
                  </a:lnTo>
                  <a:lnTo>
                    <a:pt x="398" y="664"/>
                  </a:lnTo>
                  <a:lnTo>
                    <a:pt x="402" y="664"/>
                  </a:lnTo>
                  <a:lnTo>
                    <a:pt x="406" y="662"/>
                  </a:lnTo>
                  <a:lnTo>
                    <a:pt x="416" y="658"/>
                  </a:lnTo>
                  <a:lnTo>
                    <a:pt x="434" y="648"/>
                  </a:lnTo>
                  <a:lnTo>
                    <a:pt x="434" y="648"/>
                  </a:lnTo>
                  <a:lnTo>
                    <a:pt x="434" y="652"/>
                  </a:lnTo>
                  <a:lnTo>
                    <a:pt x="432" y="656"/>
                  </a:lnTo>
                  <a:lnTo>
                    <a:pt x="432" y="656"/>
                  </a:lnTo>
                  <a:lnTo>
                    <a:pt x="448" y="640"/>
                  </a:lnTo>
                  <a:lnTo>
                    <a:pt x="456" y="632"/>
                  </a:lnTo>
                  <a:lnTo>
                    <a:pt x="460" y="622"/>
                  </a:lnTo>
                  <a:lnTo>
                    <a:pt x="460" y="622"/>
                  </a:lnTo>
                  <a:lnTo>
                    <a:pt x="466" y="628"/>
                  </a:lnTo>
                  <a:lnTo>
                    <a:pt x="470" y="628"/>
                  </a:lnTo>
                  <a:lnTo>
                    <a:pt x="476" y="626"/>
                  </a:lnTo>
                  <a:lnTo>
                    <a:pt x="482" y="622"/>
                  </a:lnTo>
                  <a:lnTo>
                    <a:pt x="490" y="612"/>
                  </a:lnTo>
                  <a:lnTo>
                    <a:pt x="496" y="602"/>
                  </a:lnTo>
                  <a:lnTo>
                    <a:pt x="496" y="602"/>
                  </a:lnTo>
                  <a:lnTo>
                    <a:pt x="500" y="586"/>
                  </a:lnTo>
                  <a:lnTo>
                    <a:pt x="502" y="582"/>
                  </a:lnTo>
                  <a:lnTo>
                    <a:pt x="504" y="580"/>
                  </a:lnTo>
                  <a:lnTo>
                    <a:pt x="508" y="578"/>
                  </a:lnTo>
                  <a:lnTo>
                    <a:pt x="514" y="578"/>
                  </a:lnTo>
                  <a:lnTo>
                    <a:pt x="514" y="578"/>
                  </a:lnTo>
                  <a:lnTo>
                    <a:pt x="520" y="578"/>
                  </a:lnTo>
                  <a:lnTo>
                    <a:pt x="526" y="580"/>
                  </a:lnTo>
                  <a:lnTo>
                    <a:pt x="534" y="588"/>
                  </a:lnTo>
                  <a:lnTo>
                    <a:pt x="540" y="596"/>
                  </a:lnTo>
                  <a:lnTo>
                    <a:pt x="548" y="606"/>
                  </a:lnTo>
                  <a:lnTo>
                    <a:pt x="548" y="606"/>
                  </a:lnTo>
                  <a:lnTo>
                    <a:pt x="554" y="612"/>
                  </a:lnTo>
                  <a:lnTo>
                    <a:pt x="562" y="618"/>
                  </a:lnTo>
                  <a:lnTo>
                    <a:pt x="572" y="622"/>
                  </a:lnTo>
                  <a:lnTo>
                    <a:pt x="582" y="624"/>
                  </a:lnTo>
                  <a:lnTo>
                    <a:pt x="602" y="628"/>
                  </a:lnTo>
                  <a:lnTo>
                    <a:pt x="622" y="630"/>
                  </a:lnTo>
                  <a:lnTo>
                    <a:pt x="622" y="630"/>
                  </a:lnTo>
                  <a:lnTo>
                    <a:pt x="644" y="632"/>
                  </a:lnTo>
                  <a:lnTo>
                    <a:pt x="668" y="636"/>
                  </a:lnTo>
                  <a:lnTo>
                    <a:pt x="668" y="636"/>
                  </a:lnTo>
                  <a:lnTo>
                    <a:pt x="680" y="640"/>
                  </a:lnTo>
                  <a:lnTo>
                    <a:pt x="694" y="646"/>
                  </a:lnTo>
                  <a:lnTo>
                    <a:pt x="706" y="652"/>
                  </a:lnTo>
                  <a:lnTo>
                    <a:pt x="718" y="660"/>
                  </a:lnTo>
                  <a:lnTo>
                    <a:pt x="742" y="678"/>
                  </a:lnTo>
                  <a:lnTo>
                    <a:pt x="764" y="696"/>
                  </a:lnTo>
                  <a:lnTo>
                    <a:pt x="762" y="696"/>
                  </a:lnTo>
                  <a:lnTo>
                    <a:pt x="762" y="696"/>
                  </a:lnTo>
                  <a:lnTo>
                    <a:pt x="766" y="698"/>
                  </a:lnTo>
                  <a:lnTo>
                    <a:pt x="774" y="702"/>
                  </a:lnTo>
                  <a:lnTo>
                    <a:pt x="786" y="708"/>
                  </a:lnTo>
                  <a:lnTo>
                    <a:pt x="786" y="708"/>
                  </a:lnTo>
                  <a:lnTo>
                    <a:pt x="790" y="710"/>
                  </a:lnTo>
                  <a:lnTo>
                    <a:pt x="794" y="710"/>
                  </a:lnTo>
                  <a:lnTo>
                    <a:pt x="794" y="710"/>
                  </a:lnTo>
                  <a:lnTo>
                    <a:pt x="792" y="712"/>
                  </a:lnTo>
                  <a:lnTo>
                    <a:pt x="792" y="716"/>
                  </a:lnTo>
                  <a:lnTo>
                    <a:pt x="800" y="728"/>
                  </a:lnTo>
                  <a:lnTo>
                    <a:pt x="814" y="744"/>
                  </a:lnTo>
                  <a:lnTo>
                    <a:pt x="814" y="744"/>
                  </a:lnTo>
                  <a:lnTo>
                    <a:pt x="824" y="756"/>
                  </a:lnTo>
                  <a:lnTo>
                    <a:pt x="830" y="768"/>
                  </a:lnTo>
                  <a:lnTo>
                    <a:pt x="842" y="796"/>
                  </a:lnTo>
                  <a:lnTo>
                    <a:pt x="842" y="796"/>
                  </a:lnTo>
                  <a:lnTo>
                    <a:pt x="846" y="802"/>
                  </a:lnTo>
                  <a:lnTo>
                    <a:pt x="848" y="806"/>
                  </a:lnTo>
                  <a:lnTo>
                    <a:pt x="852" y="808"/>
                  </a:lnTo>
                  <a:lnTo>
                    <a:pt x="852" y="808"/>
                  </a:lnTo>
                  <a:lnTo>
                    <a:pt x="856" y="810"/>
                  </a:lnTo>
                  <a:lnTo>
                    <a:pt x="860" y="808"/>
                  </a:lnTo>
                  <a:lnTo>
                    <a:pt x="866" y="806"/>
                  </a:lnTo>
                  <a:lnTo>
                    <a:pt x="870" y="804"/>
                  </a:lnTo>
                  <a:lnTo>
                    <a:pt x="870" y="804"/>
                  </a:lnTo>
                  <a:lnTo>
                    <a:pt x="876" y="808"/>
                  </a:lnTo>
                  <a:lnTo>
                    <a:pt x="884" y="814"/>
                  </a:lnTo>
                  <a:lnTo>
                    <a:pt x="894" y="826"/>
                  </a:lnTo>
                  <a:lnTo>
                    <a:pt x="894" y="826"/>
                  </a:lnTo>
                  <a:lnTo>
                    <a:pt x="898" y="834"/>
                  </a:lnTo>
                  <a:lnTo>
                    <a:pt x="900" y="840"/>
                  </a:lnTo>
                  <a:lnTo>
                    <a:pt x="906" y="854"/>
                  </a:lnTo>
                  <a:lnTo>
                    <a:pt x="912" y="868"/>
                  </a:lnTo>
                  <a:lnTo>
                    <a:pt x="916" y="874"/>
                  </a:lnTo>
                  <a:lnTo>
                    <a:pt x="924" y="878"/>
                  </a:lnTo>
                  <a:lnTo>
                    <a:pt x="924" y="878"/>
                  </a:lnTo>
                  <a:lnTo>
                    <a:pt x="932" y="874"/>
                  </a:lnTo>
                  <a:lnTo>
                    <a:pt x="932" y="874"/>
                  </a:lnTo>
                  <a:lnTo>
                    <a:pt x="940" y="872"/>
                  </a:lnTo>
                  <a:lnTo>
                    <a:pt x="948" y="872"/>
                  </a:lnTo>
                  <a:lnTo>
                    <a:pt x="948" y="872"/>
                  </a:lnTo>
                  <a:lnTo>
                    <a:pt x="948" y="866"/>
                  </a:lnTo>
                  <a:lnTo>
                    <a:pt x="952" y="862"/>
                  </a:lnTo>
                  <a:lnTo>
                    <a:pt x="962" y="852"/>
                  </a:lnTo>
                  <a:lnTo>
                    <a:pt x="962" y="852"/>
                  </a:lnTo>
                  <a:lnTo>
                    <a:pt x="966" y="854"/>
                  </a:lnTo>
                  <a:lnTo>
                    <a:pt x="972" y="858"/>
                  </a:lnTo>
                  <a:lnTo>
                    <a:pt x="982" y="864"/>
                  </a:lnTo>
                  <a:lnTo>
                    <a:pt x="982" y="864"/>
                  </a:lnTo>
                  <a:lnTo>
                    <a:pt x="988" y="870"/>
                  </a:lnTo>
                  <a:lnTo>
                    <a:pt x="988" y="870"/>
                  </a:lnTo>
                  <a:lnTo>
                    <a:pt x="994" y="852"/>
                  </a:lnTo>
                  <a:lnTo>
                    <a:pt x="998" y="836"/>
                  </a:lnTo>
                  <a:lnTo>
                    <a:pt x="998" y="836"/>
                  </a:lnTo>
                  <a:lnTo>
                    <a:pt x="1000" y="828"/>
                  </a:lnTo>
                  <a:lnTo>
                    <a:pt x="998" y="818"/>
                  </a:lnTo>
                  <a:lnTo>
                    <a:pt x="996" y="812"/>
                  </a:lnTo>
                  <a:lnTo>
                    <a:pt x="992" y="806"/>
                  </a:lnTo>
                  <a:lnTo>
                    <a:pt x="988" y="800"/>
                  </a:lnTo>
                  <a:lnTo>
                    <a:pt x="982" y="794"/>
                  </a:lnTo>
                  <a:lnTo>
                    <a:pt x="968" y="786"/>
                  </a:lnTo>
                  <a:lnTo>
                    <a:pt x="968" y="786"/>
                  </a:lnTo>
                  <a:close/>
                  <a:moveTo>
                    <a:pt x="392" y="16"/>
                  </a:moveTo>
                  <a:lnTo>
                    <a:pt x="392" y="16"/>
                  </a:lnTo>
                  <a:lnTo>
                    <a:pt x="392" y="16"/>
                  </a:lnTo>
                  <a:lnTo>
                    <a:pt x="392" y="16"/>
                  </a:lnTo>
                  <a:lnTo>
                    <a:pt x="392" y="16"/>
                  </a:lnTo>
                  <a:lnTo>
                    <a:pt x="392" y="16"/>
                  </a:lnTo>
                  <a:close/>
                </a:path>
              </a:pathLst>
            </a:custGeom>
            <a:solidFill>
              <a:schemeClr val="bg1"/>
            </a:solidFill>
            <a:ln w="3175">
              <a:solidFill>
                <a:schemeClr val="bg1">
                  <a:lumMod val="85000"/>
                </a:schemeClr>
              </a:solidFill>
            </a:ln>
            <a:effectLst/>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8" name="Freeform 61">
              <a:extLst>
                <a:ext uri="{FF2B5EF4-FFF2-40B4-BE49-F238E27FC236}">
                  <a16:creationId xmlns:a16="http://schemas.microsoft.com/office/drawing/2014/main" id="{DCDA8BF0-9E3F-7F3E-2B85-8C5911EBA40E}"/>
                </a:ext>
              </a:extLst>
            </p:cNvPr>
            <p:cNvSpPr>
              <a:spLocks/>
            </p:cNvSpPr>
            <p:nvPr>
              <p:custDataLst>
                <p:tags r:id="rId45"/>
              </p:custDataLst>
            </p:nvPr>
          </p:nvSpPr>
          <p:spPr bwMode="auto">
            <a:xfrm>
              <a:off x="3179529" y="1988671"/>
              <a:ext cx="766901" cy="1506248"/>
            </a:xfrm>
            <a:custGeom>
              <a:avLst/>
              <a:gdLst/>
              <a:ahLst/>
              <a:cxnLst>
                <a:cxn ang="0">
                  <a:pos x="612" y="1256"/>
                </a:cxn>
                <a:cxn ang="0">
                  <a:pos x="612" y="1238"/>
                </a:cxn>
                <a:cxn ang="0">
                  <a:pos x="622" y="1188"/>
                </a:cxn>
                <a:cxn ang="0">
                  <a:pos x="628" y="1172"/>
                </a:cxn>
                <a:cxn ang="0">
                  <a:pos x="646" y="1130"/>
                </a:cxn>
                <a:cxn ang="0">
                  <a:pos x="652" y="1104"/>
                </a:cxn>
                <a:cxn ang="0">
                  <a:pos x="656" y="1078"/>
                </a:cxn>
                <a:cxn ang="0">
                  <a:pos x="668" y="1044"/>
                </a:cxn>
                <a:cxn ang="0">
                  <a:pos x="402" y="124"/>
                </a:cxn>
                <a:cxn ang="0">
                  <a:pos x="72" y="0"/>
                </a:cxn>
                <a:cxn ang="0">
                  <a:pos x="68" y="56"/>
                </a:cxn>
                <a:cxn ang="0">
                  <a:pos x="62" y="96"/>
                </a:cxn>
                <a:cxn ang="0">
                  <a:pos x="54" y="108"/>
                </a:cxn>
                <a:cxn ang="0">
                  <a:pos x="24" y="152"/>
                </a:cxn>
                <a:cxn ang="0">
                  <a:pos x="6" y="182"/>
                </a:cxn>
                <a:cxn ang="0">
                  <a:pos x="0" y="210"/>
                </a:cxn>
                <a:cxn ang="0">
                  <a:pos x="4" y="228"/>
                </a:cxn>
                <a:cxn ang="0">
                  <a:pos x="18" y="264"/>
                </a:cxn>
                <a:cxn ang="0">
                  <a:pos x="20" y="284"/>
                </a:cxn>
                <a:cxn ang="0">
                  <a:pos x="20" y="310"/>
                </a:cxn>
                <a:cxn ang="0">
                  <a:pos x="18" y="362"/>
                </a:cxn>
                <a:cxn ang="0">
                  <a:pos x="18" y="390"/>
                </a:cxn>
                <a:cxn ang="0">
                  <a:pos x="28" y="510"/>
                </a:cxn>
                <a:cxn ang="0">
                  <a:pos x="40" y="578"/>
                </a:cxn>
                <a:cxn ang="0">
                  <a:pos x="54" y="612"/>
                </a:cxn>
                <a:cxn ang="0">
                  <a:pos x="60" y="618"/>
                </a:cxn>
                <a:cxn ang="0">
                  <a:pos x="62" y="628"/>
                </a:cxn>
                <a:cxn ang="0">
                  <a:pos x="82" y="648"/>
                </a:cxn>
                <a:cxn ang="0">
                  <a:pos x="86" y="654"/>
                </a:cxn>
                <a:cxn ang="0">
                  <a:pos x="94" y="678"/>
                </a:cxn>
                <a:cxn ang="0">
                  <a:pos x="94" y="718"/>
                </a:cxn>
                <a:cxn ang="0">
                  <a:pos x="92" y="760"/>
                </a:cxn>
                <a:cxn ang="0">
                  <a:pos x="96" y="790"/>
                </a:cxn>
                <a:cxn ang="0">
                  <a:pos x="100" y="798"/>
                </a:cxn>
                <a:cxn ang="0">
                  <a:pos x="122" y="856"/>
                </a:cxn>
                <a:cxn ang="0">
                  <a:pos x="136" y="916"/>
                </a:cxn>
                <a:cxn ang="0">
                  <a:pos x="142" y="942"/>
                </a:cxn>
                <a:cxn ang="0">
                  <a:pos x="152" y="964"/>
                </a:cxn>
                <a:cxn ang="0">
                  <a:pos x="168" y="982"/>
                </a:cxn>
                <a:cxn ang="0">
                  <a:pos x="190" y="996"/>
                </a:cxn>
                <a:cxn ang="0">
                  <a:pos x="220" y="1014"/>
                </a:cxn>
                <a:cxn ang="0">
                  <a:pos x="282" y="1060"/>
                </a:cxn>
                <a:cxn ang="0">
                  <a:pos x="340" y="1116"/>
                </a:cxn>
                <a:cxn ang="0">
                  <a:pos x="374" y="1162"/>
                </a:cxn>
                <a:cxn ang="0">
                  <a:pos x="390" y="1194"/>
                </a:cxn>
                <a:cxn ang="0">
                  <a:pos x="396" y="1210"/>
                </a:cxn>
                <a:cxn ang="0">
                  <a:pos x="404" y="1248"/>
                </a:cxn>
                <a:cxn ang="0">
                  <a:pos x="404" y="1266"/>
                </a:cxn>
                <a:cxn ang="0">
                  <a:pos x="394" y="1280"/>
                </a:cxn>
                <a:cxn ang="0">
                  <a:pos x="520" y="1302"/>
                </a:cxn>
                <a:cxn ang="0">
                  <a:pos x="590" y="1312"/>
                </a:cxn>
                <a:cxn ang="0">
                  <a:pos x="604" y="1294"/>
                </a:cxn>
                <a:cxn ang="0">
                  <a:pos x="618" y="1280"/>
                </a:cxn>
                <a:cxn ang="0">
                  <a:pos x="624" y="1272"/>
                </a:cxn>
                <a:cxn ang="0">
                  <a:pos x="618" y="1268"/>
                </a:cxn>
                <a:cxn ang="0">
                  <a:pos x="612" y="1256"/>
                </a:cxn>
              </a:cxnLst>
              <a:rect l="0" t="0" r="r" b="b"/>
              <a:pathLst>
                <a:path w="668" h="1312">
                  <a:moveTo>
                    <a:pt x="612" y="1256"/>
                  </a:moveTo>
                  <a:lnTo>
                    <a:pt x="612" y="1256"/>
                  </a:lnTo>
                  <a:lnTo>
                    <a:pt x="612" y="1246"/>
                  </a:lnTo>
                  <a:lnTo>
                    <a:pt x="612" y="1238"/>
                  </a:lnTo>
                  <a:lnTo>
                    <a:pt x="614" y="1220"/>
                  </a:lnTo>
                  <a:lnTo>
                    <a:pt x="622" y="1188"/>
                  </a:lnTo>
                  <a:lnTo>
                    <a:pt x="622" y="1188"/>
                  </a:lnTo>
                  <a:lnTo>
                    <a:pt x="628" y="1172"/>
                  </a:lnTo>
                  <a:lnTo>
                    <a:pt x="638" y="1152"/>
                  </a:lnTo>
                  <a:lnTo>
                    <a:pt x="646" y="1130"/>
                  </a:lnTo>
                  <a:lnTo>
                    <a:pt x="650" y="1118"/>
                  </a:lnTo>
                  <a:lnTo>
                    <a:pt x="652" y="1104"/>
                  </a:lnTo>
                  <a:lnTo>
                    <a:pt x="652" y="1104"/>
                  </a:lnTo>
                  <a:lnTo>
                    <a:pt x="656" y="1078"/>
                  </a:lnTo>
                  <a:lnTo>
                    <a:pt x="662" y="1060"/>
                  </a:lnTo>
                  <a:lnTo>
                    <a:pt x="668" y="1044"/>
                  </a:lnTo>
                  <a:lnTo>
                    <a:pt x="308" y="454"/>
                  </a:lnTo>
                  <a:lnTo>
                    <a:pt x="402" y="124"/>
                  </a:lnTo>
                  <a:lnTo>
                    <a:pt x="402" y="124"/>
                  </a:lnTo>
                  <a:lnTo>
                    <a:pt x="72" y="0"/>
                  </a:lnTo>
                  <a:lnTo>
                    <a:pt x="72" y="0"/>
                  </a:lnTo>
                  <a:lnTo>
                    <a:pt x="68" y="56"/>
                  </a:lnTo>
                  <a:lnTo>
                    <a:pt x="66" y="78"/>
                  </a:lnTo>
                  <a:lnTo>
                    <a:pt x="62" y="96"/>
                  </a:lnTo>
                  <a:lnTo>
                    <a:pt x="62" y="96"/>
                  </a:lnTo>
                  <a:lnTo>
                    <a:pt x="54" y="108"/>
                  </a:lnTo>
                  <a:lnTo>
                    <a:pt x="46" y="122"/>
                  </a:lnTo>
                  <a:lnTo>
                    <a:pt x="24" y="152"/>
                  </a:lnTo>
                  <a:lnTo>
                    <a:pt x="14" y="166"/>
                  </a:lnTo>
                  <a:lnTo>
                    <a:pt x="6" y="182"/>
                  </a:lnTo>
                  <a:lnTo>
                    <a:pt x="2" y="196"/>
                  </a:lnTo>
                  <a:lnTo>
                    <a:pt x="0" y="210"/>
                  </a:lnTo>
                  <a:lnTo>
                    <a:pt x="0" y="210"/>
                  </a:lnTo>
                  <a:lnTo>
                    <a:pt x="4" y="228"/>
                  </a:lnTo>
                  <a:lnTo>
                    <a:pt x="12" y="246"/>
                  </a:lnTo>
                  <a:lnTo>
                    <a:pt x="18" y="264"/>
                  </a:lnTo>
                  <a:lnTo>
                    <a:pt x="20" y="274"/>
                  </a:lnTo>
                  <a:lnTo>
                    <a:pt x="20" y="284"/>
                  </a:lnTo>
                  <a:lnTo>
                    <a:pt x="20" y="284"/>
                  </a:lnTo>
                  <a:lnTo>
                    <a:pt x="20" y="310"/>
                  </a:lnTo>
                  <a:lnTo>
                    <a:pt x="18" y="336"/>
                  </a:lnTo>
                  <a:lnTo>
                    <a:pt x="18" y="362"/>
                  </a:lnTo>
                  <a:lnTo>
                    <a:pt x="18" y="390"/>
                  </a:lnTo>
                  <a:lnTo>
                    <a:pt x="18" y="390"/>
                  </a:lnTo>
                  <a:lnTo>
                    <a:pt x="20" y="438"/>
                  </a:lnTo>
                  <a:lnTo>
                    <a:pt x="28" y="510"/>
                  </a:lnTo>
                  <a:lnTo>
                    <a:pt x="34" y="546"/>
                  </a:lnTo>
                  <a:lnTo>
                    <a:pt x="40" y="578"/>
                  </a:lnTo>
                  <a:lnTo>
                    <a:pt x="50" y="604"/>
                  </a:lnTo>
                  <a:lnTo>
                    <a:pt x="54" y="612"/>
                  </a:lnTo>
                  <a:lnTo>
                    <a:pt x="60" y="618"/>
                  </a:lnTo>
                  <a:lnTo>
                    <a:pt x="60" y="618"/>
                  </a:lnTo>
                  <a:lnTo>
                    <a:pt x="60" y="622"/>
                  </a:lnTo>
                  <a:lnTo>
                    <a:pt x="62" y="628"/>
                  </a:lnTo>
                  <a:lnTo>
                    <a:pt x="68" y="634"/>
                  </a:lnTo>
                  <a:lnTo>
                    <a:pt x="82" y="648"/>
                  </a:lnTo>
                  <a:lnTo>
                    <a:pt x="82" y="648"/>
                  </a:lnTo>
                  <a:lnTo>
                    <a:pt x="86" y="654"/>
                  </a:lnTo>
                  <a:lnTo>
                    <a:pt x="90" y="662"/>
                  </a:lnTo>
                  <a:lnTo>
                    <a:pt x="94" y="678"/>
                  </a:lnTo>
                  <a:lnTo>
                    <a:pt x="94" y="698"/>
                  </a:lnTo>
                  <a:lnTo>
                    <a:pt x="94" y="718"/>
                  </a:lnTo>
                  <a:lnTo>
                    <a:pt x="92" y="740"/>
                  </a:lnTo>
                  <a:lnTo>
                    <a:pt x="92" y="760"/>
                  </a:lnTo>
                  <a:lnTo>
                    <a:pt x="94" y="780"/>
                  </a:lnTo>
                  <a:lnTo>
                    <a:pt x="96" y="790"/>
                  </a:lnTo>
                  <a:lnTo>
                    <a:pt x="100" y="798"/>
                  </a:lnTo>
                  <a:lnTo>
                    <a:pt x="100" y="798"/>
                  </a:lnTo>
                  <a:lnTo>
                    <a:pt x="112" y="826"/>
                  </a:lnTo>
                  <a:lnTo>
                    <a:pt x="122" y="856"/>
                  </a:lnTo>
                  <a:lnTo>
                    <a:pt x="130" y="886"/>
                  </a:lnTo>
                  <a:lnTo>
                    <a:pt x="136" y="916"/>
                  </a:lnTo>
                  <a:lnTo>
                    <a:pt x="136" y="916"/>
                  </a:lnTo>
                  <a:lnTo>
                    <a:pt x="142" y="942"/>
                  </a:lnTo>
                  <a:lnTo>
                    <a:pt x="146" y="952"/>
                  </a:lnTo>
                  <a:lnTo>
                    <a:pt x="152" y="964"/>
                  </a:lnTo>
                  <a:lnTo>
                    <a:pt x="160" y="972"/>
                  </a:lnTo>
                  <a:lnTo>
                    <a:pt x="168" y="982"/>
                  </a:lnTo>
                  <a:lnTo>
                    <a:pt x="178" y="990"/>
                  </a:lnTo>
                  <a:lnTo>
                    <a:pt x="190" y="996"/>
                  </a:lnTo>
                  <a:lnTo>
                    <a:pt x="190" y="996"/>
                  </a:lnTo>
                  <a:lnTo>
                    <a:pt x="220" y="1014"/>
                  </a:lnTo>
                  <a:lnTo>
                    <a:pt x="250" y="1036"/>
                  </a:lnTo>
                  <a:lnTo>
                    <a:pt x="282" y="1060"/>
                  </a:lnTo>
                  <a:lnTo>
                    <a:pt x="312" y="1086"/>
                  </a:lnTo>
                  <a:lnTo>
                    <a:pt x="340" y="1116"/>
                  </a:lnTo>
                  <a:lnTo>
                    <a:pt x="364" y="1146"/>
                  </a:lnTo>
                  <a:lnTo>
                    <a:pt x="374" y="1162"/>
                  </a:lnTo>
                  <a:lnTo>
                    <a:pt x="384" y="1178"/>
                  </a:lnTo>
                  <a:lnTo>
                    <a:pt x="390" y="1194"/>
                  </a:lnTo>
                  <a:lnTo>
                    <a:pt x="396" y="1210"/>
                  </a:lnTo>
                  <a:lnTo>
                    <a:pt x="396" y="1210"/>
                  </a:lnTo>
                  <a:lnTo>
                    <a:pt x="400" y="1226"/>
                  </a:lnTo>
                  <a:lnTo>
                    <a:pt x="404" y="1248"/>
                  </a:lnTo>
                  <a:lnTo>
                    <a:pt x="404" y="1258"/>
                  </a:lnTo>
                  <a:lnTo>
                    <a:pt x="404" y="1266"/>
                  </a:lnTo>
                  <a:lnTo>
                    <a:pt x="400" y="1274"/>
                  </a:lnTo>
                  <a:lnTo>
                    <a:pt x="394" y="1280"/>
                  </a:lnTo>
                  <a:lnTo>
                    <a:pt x="394" y="1280"/>
                  </a:lnTo>
                  <a:lnTo>
                    <a:pt x="520" y="1302"/>
                  </a:lnTo>
                  <a:lnTo>
                    <a:pt x="520" y="1302"/>
                  </a:lnTo>
                  <a:lnTo>
                    <a:pt x="590" y="1312"/>
                  </a:lnTo>
                  <a:lnTo>
                    <a:pt x="590" y="1312"/>
                  </a:lnTo>
                  <a:lnTo>
                    <a:pt x="604" y="1294"/>
                  </a:lnTo>
                  <a:lnTo>
                    <a:pt x="618" y="1280"/>
                  </a:lnTo>
                  <a:lnTo>
                    <a:pt x="618" y="1280"/>
                  </a:lnTo>
                  <a:lnTo>
                    <a:pt x="624" y="1274"/>
                  </a:lnTo>
                  <a:lnTo>
                    <a:pt x="624" y="1272"/>
                  </a:lnTo>
                  <a:lnTo>
                    <a:pt x="622" y="1272"/>
                  </a:lnTo>
                  <a:lnTo>
                    <a:pt x="618" y="1268"/>
                  </a:lnTo>
                  <a:lnTo>
                    <a:pt x="616" y="1264"/>
                  </a:lnTo>
                  <a:lnTo>
                    <a:pt x="612" y="1256"/>
                  </a:lnTo>
                  <a:lnTo>
                    <a:pt x="612" y="1256"/>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89" name="Freeform 62">
              <a:extLst>
                <a:ext uri="{FF2B5EF4-FFF2-40B4-BE49-F238E27FC236}">
                  <a16:creationId xmlns:a16="http://schemas.microsoft.com/office/drawing/2014/main" id="{1B108D87-F01D-D938-B453-7AD60C6085EF}"/>
                </a:ext>
              </a:extLst>
            </p:cNvPr>
            <p:cNvSpPr>
              <a:spLocks/>
            </p:cNvSpPr>
            <p:nvPr>
              <p:custDataLst>
                <p:tags r:id="rId46"/>
              </p:custDataLst>
            </p:nvPr>
          </p:nvSpPr>
          <p:spPr bwMode="auto">
            <a:xfrm>
              <a:off x="3856882" y="2941557"/>
              <a:ext cx="723275" cy="842672"/>
            </a:xfrm>
            <a:custGeom>
              <a:avLst/>
              <a:gdLst/>
              <a:ahLst/>
              <a:cxnLst>
                <a:cxn ang="0">
                  <a:pos x="630" y="78"/>
                </a:cxn>
                <a:cxn ang="0">
                  <a:pos x="184" y="0"/>
                </a:cxn>
                <a:cxn ang="0">
                  <a:pos x="184" y="0"/>
                </a:cxn>
                <a:cxn ang="0">
                  <a:pos x="162" y="94"/>
                </a:cxn>
                <a:cxn ang="0">
                  <a:pos x="162" y="94"/>
                </a:cxn>
                <a:cxn ang="0">
                  <a:pos x="160" y="98"/>
                </a:cxn>
                <a:cxn ang="0">
                  <a:pos x="158" y="100"/>
                </a:cxn>
                <a:cxn ang="0">
                  <a:pos x="152" y="102"/>
                </a:cxn>
                <a:cxn ang="0">
                  <a:pos x="146" y="100"/>
                </a:cxn>
                <a:cxn ang="0">
                  <a:pos x="144" y="100"/>
                </a:cxn>
                <a:cxn ang="0">
                  <a:pos x="144" y="100"/>
                </a:cxn>
                <a:cxn ang="0">
                  <a:pos x="136" y="94"/>
                </a:cxn>
                <a:cxn ang="0">
                  <a:pos x="126" y="90"/>
                </a:cxn>
                <a:cxn ang="0">
                  <a:pos x="112" y="88"/>
                </a:cxn>
                <a:cxn ang="0">
                  <a:pos x="112" y="88"/>
                </a:cxn>
                <a:cxn ang="0">
                  <a:pos x="104" y="90"/>
                </a:cxn>
                <a:cxn ang="0">
                  <a:pos x="100" y="94"/>
                </a:cxn>
                <a:cxn ang="0">
                  <a:pos x="98" y="98"/>
                </a:cxn>
                <a:cxn ang="0">
                  <a:pos x="96" y="104"/>
                </a:cxn>
                <a:cxn ang="0">
                  <a:pos x="96" y="116"/>
                </a:cxn>
                <a:cxn ang="0">
                  <a:pos x="96" y="122"/>
                </a:cxn>
                <a:cxn ang="0">
                  <a:pos x="90" y="196"/>
                </a:cxn>
                <a:cxn ang="0">
                  <a:pos x="78" y="214"/>
                </a:cxn>
                <a:cxn ang="0">
                  <a:pos x="78" y="214"/>
                </a:cxn>
                <a:cxn ang="0">
                  <a:pos x="72" y="230"/>
                </a:cxn>
                <a:cxn ang="0">
                  <a:pos x="66" y="248"/>
                </a:cxn>
                <a:cxn ang="0">
                  <a:pos x="62" y="274"/>
                </a:cxn>
                <a:cxn ang="0">
                  <a:pos x="62" y="274"/>
                </a:cxn>
                <a:cxn ang="0">
                  <a:pos x="60" y="288"/>
                </a:cxn>
                <a:cxn ang="0">
                  <a:pos x="56" y="300"/>
                </a:cxn>
                <a:cxn ang="0">
                  <a:pos x="48" y="322"/>
                </a:cxn>
                <a:cxn ang="0">
                  <a:pos x="38" y="342"/>
                </a:cxn>
                <a:cxn ang="0">
                  <a:pos x="32" y="358"/>
                </a:cxn>
                <a:cxn ang="0">
                  <a:pos x="32" y="358"/>
                </a:cxn>
                <a:cxn ang="0">
                  <a:pos x="24" y="390"/>
                </a:cxn>
                <a:cxn ang="0">
                  <a:pos x="22" y="408"/>
                </a:cxn>
                <a:cxn ang="0">
                  <a:pos x="22" y="416"/>
                </a:cxn>
                <a:cxn ang="0">
                  <a:pos x="22" y="426"/>
                </a:cxn>
                <a:cxn ang="0">
                  <a:pos x="22" y="426"/>
                </a:cxn>
                <a:cxn ang="0">
                  <a:pos x="26" y="434"/>
                </a:cxn>
                <a:cxn ang="0">
                  <a:pos x="28" y="438"/>
                </a:cxn>
                <a:cxn ang="0">
                  <a:pos x="32" y="442"/>
                </a:cxn>
                <a:cxn ang="0">
                  <a:pos x="34" y="442"/>
                </a:cxn>
                <a:cxn ang="0">
                  <a:pos x="34" y="444"/>
                </a:cxn>
                <a:cxn ang="0">
                  <a:pos x="28" y="450"/>
                </a:cxn>
                <a:cxn ang="0">
                  <a:pos x="28" y="450"/>
                </a:cxn>
                <a:cxn ang="0">
                  <a:pos x="14" y="464"/>
                </a:cxn>
                <a:cxn ang="0">
                  <a:pos x="0" y="482"/>
                </a:cxn>
                <a:cxn ang="0">
                  <a:pos x="0" y="482"/>
                </a:cxn>
                <a:cxn ang="0">
                  <a:pos x="14" y="484"/>
                </a:cxn>
                <a:cxn ang="0">
                  <a:pos x="18" y="498"/>
                </a:cxn>
                <a:cxn ang="0">
                  <a:pos x="358" y="708"/>
                </a:cxn>
                <a:cxn ang="0">
                  <a:pos x="534" y="734"/>
                </a:cxn>
                <a:cxn ang="0">
                  <a:pos x="630" y="78"/>
                </a:cxn>
                <a:cxn ang="0">
                  <a:pos x="630" y="78"/>
                </a:cxn>
              </a:cxnLst>
              <a:rect l="0" t="0" r="r" b="b"/>
              <a:pathLst>
                <a:path w="630" h="734">
                  <a:moveTo>
                    <a:pt x="630" y="78"/>
                  </a:moveTo>
                  <a:lnTo>
                    <a:pt x="184" y="0"/>
                  </a:lnTo>
                  <a:lnTo>
                    <a:pt x="184" y="0"/>
                  </a:lnTo>
                  <a:lnTo>
                    <a:pt x="162" y="94"/>
                  </a:lnTo>
                  <a:lnTo>
                    <a:pt x="162" y="94"/>
                  </a:lnTo>
                  <a:lnTo>
                    <a:pt x="160" y="98"/>
                  </a:lnTo>
                  <a:lnTo>
                    <a:pt x="158" y="100"/>
                  </a:lnTo>
                  <a:lnTo>
                    <a:pt x="152" y="102"/>
                  </a:lnTo>
                  <a:lnTo>
                    <a:pt x="146" y="100"/>
                  </a:lnTo>
                  <a:lnTo>
                    <a:pt x="144" y="100"/>
                  </a:lnTo>
                  <a:lnTo>
                    <a:pt x="144" y="100"/>
                  </a:lnTo>
                  <a:lnTo>
                    <a:pt x="136" y="94"/>
                  </a:lnTo>
                  <a:lnTo>
                    <a:pt x="126" y="90"/>
                  </a:lnTo>
                  <a:lnTo>
                    <a:pt x="112" y="88"/>
                  </a:lnTo>
                  <a:lnTo>
                    <a:pt x="112" y="88"/>
                  </a:lnTo>
                  <a:lnTo>
                    <a:pt x="104" y="90"/>
                  </a:lnTo>
                  <a:lnTo>
                    <a:pt x="100" y="94"/>
                  </a:lnTo>
                  <a:lnTo>
                    <a:pt x="98" y="98"/>
                  </a:lnTo>
                  <a:lnTo>
                    <a:pt x="96" y="104"/>
                  </a:lnTo>
                  <a:lnTo>
                    <a:pt x="96" y="116"/>
                  </a:lnTo>
                  <a:lnTo>
                    <a:pt x="96" y="122"/>
                  </a:lnTo>
                  <a:lnTo>
                    <a:pt x="90" y="196"/>
                  </a:lnTo>
                  <a:lnTo>
                    <a:pt x="78" y="214"/>
                  </a:lnTo>
                  <a:lnTo>
                    <a:pt x="78" y="214"/>
                  </a:lnTo>
                  <a:lnTo>
                    <a:pt x="72" y="230"/>
                  </a:lnTo>
                  <a:lnTo>
                    <a:pt x="66" y="248"/>
                  </a:lnTo>
                  <a:lnTo>
                    <a:pt x="62" y="274"/>
                  </a:lnTo>
                  <a:lnTo>
                    <a:pt x="62" y="274"/>
                  </a:lnTo>
                  <a:lnTo>
                    <a:pt x="60" y="288"/>
                  </a:lnTo>
                  <a:lnTo>
                    <a:pt x="56" y="300"/>
                  </a:lnTo>
                  <a:lnTo>
                    <a:pt x="48" y="322"/>
                  </a:lnTo>
                  <a:lnTo>
                    <a:pt x="38" y="342"/>
                  </a:lnTo>
                  <a:lnTo>
                    <a:pt x="32" y="358"/>
                  </a:lnTo>
                  <a:lnTo>
                    <a:pt x="32" y="358"/>
                  </a:lnTo>
                  <a:lnTo>
                    <a:pt x="24" y="390"/>
                  </a:lnTo>
                  <a:lnTo>
                    <a:pt x="22" y="408"/>
                  </a:lnTo>
                  <a:lnTo>
                    <a:pt x="22" y="416"/>
                  </a:lnTo>
                  <a:lnTo>
                    <a:pt x="22" y="426"/>
                  </a:lnTo>
                  <a:lnTo>
                    <a:pt x="22" y="426"/>
                  </a:lnTo>
                  <a:lnTo>
                    <a:pt x="26" y="434"/>
                  </a:lnTo>
                  <a:lnTo>
                    <a:pt x="28" y="438"/>
                  </a:lnTo>
                  <a:lnTo>
                    <a:pt x="32" y="442"/>
                  </a:lnTo>
                  <a:lnTo>
                    <a:pt x="34" y="442"/>
                  </a:lnTo>
                  <a:lnTo>
                    <a:pt x="34" y="444"/>
                  </a:lnTo>
                  <a:lnTo>
                    <a:pt x="28" y="450"/>
                  </a:lnTo>
                  <a:lnTo>
                    <a:pt x="28" y="450"/>
                  </a:lnTo>
                  <a:lnTo>
                    <a:pt x="14" y="464"/>
                  </a:lnTo>
                  <a:lnTo>
                    <a:pt x="0" y="482"/>
                  </a:lnTo>
                  <a:lnTo>
                    <a:pt x="0" y="482"/>
                  </a:lnTo>
                  <a:lnTo>
                    <a:pt x="14" y="484"/>
                  </a:lnTo>
                  <a:lnTo>
                    <a:pt x="18" y="498"/>
                  </a:lnTo>
                  <a:lnTo>
                    <a:pt x="358" y="708"/>
                  </a:lnTo>
                  <a:lnTo>
                    <a:pt x="534" y="734"/>
                  </a:lnTo>
                  <a:lnTo>
                    <a:pt x="630" y="78"/>
                  </a:lnTo>
                  <a:lnTo>
                    <a:pt x="630" y="78"/>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0" name="Freeform 63">
              <a:extLst>
                <a:ext uri="{FF2B5EF4-FFF2-40B4-BE49-F238E27FC236}">
                  <a16:creationId xmlns:a16="http://schemas.microsoft.com/office/drawing/2014/main" id="{A9970FFA-1B62-2241-8526-91B5F0452F40}"/>
                </a:ext>
              </a:extLst>
            </p:cNvPr>
            <p:cNvSpPr>
              <a:spLocks/>
            </p:cNvSpPr>
            <p:nvPr>
              <p:custDataLst>
                <p:tags r:id="rId47"/>
              </p:custDataLst>
            </p:nvPr>
          </p:nvSpPr>
          <p:spPr bwMode="auto">
            <a:xfrm>
              <a:off x="8051877" y="1779726"/>
              <a:ext cx="183689" cy="328344"/>
            </a:xfrm>
            <a:custGeom>
              <a:avLst/>
              <a:gdLst/>
              <a:ahLst/>
              <a:cxnLst>
                <a:cxn ang="0">
                  <a:pos x="134" y="180"/>
                </a:cxn>
                <a:cxn ang="0">
                  <a:pos x="134" y="180"/>
                </a:cxn>
                <a:cxn ang="0">
                  <a:pos x="140" y="154"/>
                </a:cxn>
                <a:cxn ang="0">
                  <a:pos x="146" y="140"/>
                </a:cxn>
                <a:cxn ang="0">
                  <a:pos x="152" y="128"/>
                </a:cxn>
                <a:cxn ang="0">
                  <a:pos x="158" y="110"/>
                </a:cxn>
                <a:cxn ang="0">
                  <a:pos x="158" y="110"/>
                </a:cxn>
                <a:cxn ang="0">
                  <a:pos x="160" y="100"/>
                </a:cxn>
                <a:cxn ang="0">
                  <a:pos x="160" y="88"/>
                </a:cxn>
                <a:cxn ang="0">
                  <a:pos x="156" y="74"/>
                </a:cxn>
                <a:cxn ang="0">
                  <a:pos x="152" y="62"/>
                </a:cxn>
                <a:cxn ang="0">
                  <a:pos x="140" y="36"/>
                </a:cxn>
                <a:cxn ang="0">
                  <a:pos x="128" y="12"/>
                </a:cxn>
                <a:cxn ang="0">
                  <a:pos x="128" y="12"/>
                </a:cxn>
                <a:cxn ang="0">
                  <a:pos x="126" y="0"/>
                </a:cxn>
                <a:cxn ang="0">
                  <a:pos x="126" y="0"/>
                </a:cxn>
                <a:cxn ang="0">
                  <a:pos x="76" y="12"/>
                </a:cxn>
                <a:cxn ang="0">
                  <a:pos x="0" y="28"/>
                </a:cxn>
                <a:cxn ang="0">
                  <a:pos x="6" y="76"/>
                </a:cxn>
                <a:cxn ang="0">
                  <a:pos x="14" y="86"/>
                </a:cxn>
                <a:cxn ang="0">
                  <a:pos x="14" y="86"/>
                </a:cxn>
                <a:cxn ang="0">
                  <a:pos x="12" y="102"/>
                </a:cxn>
                <a:cxn ang="0">
                  <a:pos x="14" y="124"/>
                </a:cxn>
                <a:cxn ang="0">
                  <a:pos x="14" y="124"/>
                </a:cxn>
                <a:cxn ang="0">
                  <a:pos x="16" y="136"/>
                </a:cxn>
                <a:cxn ang="0">
                  <a:pos x="22" y="152"/>
                </a:cxn>
                <a:cxn ang="0">
                  <a:pos x="30" y="172"/>
                </a:cxn>
                <a:cxn ang="0">
                  <a:pos x="30" y="186"/>
                </a:cxn>
                <a:cxn ang="0">
                  <a:pos x="44" y="196"/>
                </a:cxn>
                <a:cxn ang="0">
                  <a:pos x="68" y="284"/>
                </a:cxn>
                <a:cxn ang="0">
                  <a:pos x="68" y="286"/>
                </a:cxn>
                <a:cxn ang="0">
                  <a:pos x="120" y="270"/>
                </a:cxn>
                <a:cxn ang="0">
                  <a:pos x="120" y="270"/>
                </a:cxn>
                <a:cxn ang="0">
                  <a:pos x="120" y="262"/>
                </a:cxn>
                <a:cxn ang="0">
                  <a:pos x="120" y="262"/>
                </a:cxn>
                <a:cxn ang="0">
                  <a:pos x="120" y="246"/>
                </a:cxn>
                <a:cxn ang="0">
                  <a:pos x="124" y="228"/>
                </a:cxn>
                <a:cxn ang="0">
                  <a:pos x="134" y="180"/>
                </a:cxn>
                <a:cxn ang="0">
                  <a:pos x="134" y="180"/>
                </a:cxn>
              </a:cxnLst>
              <a:rect l="0" t="0" r="r" b="b"/>
              <a:pathLst>
                <a:path w="160" h="286">
                  <a:moveTo>
                    <a:pt x="134" y="180"/>
                  </a:moveTo>
                  <a:lnTo>
                    <a:pt x="134" y="180"/>
                  </a:lnTo>
                  <a:lnTo>
                    <a:pt x="140" y="154"/>
                  </a:lnTo>
                  <a:lnTo>
                    <a:pt x="146" y="140"/>
                  </a:lnTo>
                  <a:lnTo>
                    <a:pt x="152" y="128"/>
                  </a:lnTo>
                  <a:lnTo>
                    <a:pt x="158" y="110"/>
                  </a:lnTo>
                  <a:lnTo>
                    <a:pt x="158" y="110"/>
                  </a:lnTo>
                  <a:lnTo>
                    <a:pt x="160" y="100"/>
                  </a:lnTo>
                  <a:lnTo>
                    <a:pt x="160" y="88"/>
                  </a:lnTo>
                  <a:lnTo>
                    <a:pt x="156" y="74"/>
                  </a:lnTo>
                  <a:lnTo>
                    <a:pt x="152" y="62"/>
                  </a:lnTo>
                  <a:lnTo>
                    <a:pt x="140" y="36"/>
                  </a:lnTo>
                  <a:lnTo>
                    <a:pt x="128" y="12"/>
                  </a:lnTo>
                  <a:lnTo>
                    <a:pt x="128" y="12"/>
                  </a:lnTo>
                  <a:lnTo>
                    <a:pt x="126" y="0"/>
                  </a:lnTo>
                  <a:lnTo>
                    <a:pt x="126" y="0"/>
                  </a:lnTo>
                  <a:lnTo>
                    <a:pt x="76" y="12"/>
                  </a:lnTo>
                  <a:lnTo>
                    <a:pt x="0" y="28"/>
                  </a:lnTo>
                  <a:lnTo>
                    <a:pt x="6" y="76"/>
                  </a:lnTo>
                  <a:lnTo>
                    <a:pt x="14" y="86"/>
                  </a:lnTo>
                  <a:lnTo>
                    <a:pt x="14" y="86"/>
                  </a:lnTo>
                  <a:lnTo>
                    <a:pt x="12" y="102"/>
                  </a:lnTo>
                  <a:lnTo>
                    <a:pt x="14" y="124"/>
                  </a:lnTo>
                  <a:lnTo>
                    <a:pt x="14" y="124"/>
                  </a:lnTo>
                  <a:lnTo>
                    <a:pt x="16" y="136"/>
                  </a:lnTo>
                  <a:lnTo>
                    <a:pt x="22" y="152"/>
                  </a:lnTo>
                  <a:lnTo>
                    <a:pt x="30" y="172"/>
                  </a:lnTo>
                  <a:lnTo>
                    <a:pt x="30" y="186"/>
                  </a:lnTo>
                  <a:lnTo>
                    <a:pt x="44" y="196"/>
                  </a:lnTo>
                  <a:lnTo>
                    <a:pt x="68" y="284"/>
                  </a:lnTo>
                  <a:lnTo>
                    <a:pt x="68" y="286"/>
                  </a:lnTo>
                  <a:lnTo>
                    <a:pt x="120" y="270"/>
                  </a:lnTo>
                  <a:lnTo>
                    <a:pt x="120" y="270"/>
                  </a:lnTo>
                  <a:lnTo>
                    <a:pt x="120" y="262"/>
                  </a:lnTo>
                  <a:lnTo>
                    <a:pt x="120" y="262"/>
                  </a:lnTo>
                  <a:lnTo>
                    <a:pt x="120" y="246"/>
                  </a:lnTo>
                  <a:lnTo>
                    <a:pt x="124" y="228"/>
                  </a:lnTo>
                  <a:lnTo>
                    <a:pt x="134" y="180"/>
                  </a:lnTo>
                  <a:lnTo>
                    <a:pt x="134" y="180"/>
                  </a:lnTo>
                  <a:close/>
                </a:path>
              </a:pathLst>
            </a:custGeom>
            <a:solidFill>
              <a:schemeClr val="accent6">
                <a:lumMod val="40000"/>
                <a:lumOff val="60000"/>
              </a:schemeClr>
            </a:solidFill>
            <a:ln w="3175">
              <a:solidFill>
                <a:schemeClr val="bg2">
                  <a:lumMod val="90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1" name="Freeform 64">
              <a:extLst>
                <a:ext uri="{FF2B5EF4-FFF2-40B4-BE49-F238E27FC236}">
                  <a16:creationId xmlns:a16="http://schemas.microsoft.com/office/drawing/2014/main" id="{4BFB932F-E89F-640E-71D3-1A8862913685}"/>
                </a:ext>
              </a:extLst>
            </p:cNvPr>
            <p:cNvSpPr>
              <a:spLocks/>
            </p:cNvSpPr>
            <p:nvPr>
              <p:custDataLst>
                <p:tags r:id="rId48"/>
              </p:custDataLst>
            </p:nvPr>
          </p:nvSpPr>
          <p:spPr bwMode="auto">
            <a:xfrm>
              <a:off x="8189644" y="1703954"/>
              <a:ext cx="165320" cy="385746"/>
            </a:xfrm>
            <a:custGeom>
              <a:avLst/>
              <a:gdLst/>
              <a:ahLst/>
              <a:cxnLst>
                <a:cxn ang="0">
                  <a:pos x="144" y="270"/>
                </a:cxn>
                <a:cxn ang="0">
                  <a:pos x="144" y="270"/>
                </a:cxn>
                <a:cxn ang="0">
                  <a:pos x="140" y="260"/>
                </a:cxn>
                <a:cxn ang="0">
                  <a:pos x="140" y="260"/>
                </a:cxn>
                <a:cxn ang="0">
                  <a:pos x="140" y="254"/>
                </a:cxn>
                <a:cxn ang="0">
                  <a:pos x="128" y="252"/>
                </a:cxn>
                <a:cxn ang="0">
                  <a:pos x="128" y="232"/>
                </a:cxn>
                <a:cxn ang="0">
                  <a:pos x="110" y="220"/>
                </a:cxn>
                <a:cxn ang="0">
                  <a:pos x="104" y="202"/>
                </a:cxn>
                <a:cxn ang="0">
                  <a:pos x="38" y="0"/>
                </a:cxn>
                <a:cxn ang="0">
                  <a:pos x="38" y="0"/>
                </a:cxn>
                <a:cxn ang="0">
                  <a:pos x="28" y="10"/>
                </a:cxn>
                <a:cxn ang="0">
                  <a:pos x="28" y="10"/>
                </a:cxn>
                <a:cxn ang="0">
                  <a:pos x="20" y="18"/>
                </a:cxn>
                <a:cxn ang="0">
                  <a:pos x="14" y="26"/>
                </a:cxn>
                <a:cxn ang="0">
                  <a:pos x="12" y="36"/>
                </a:cxn>
                <a:cxn ang="0">
                  <a:pos x="12" y="44"/>
                </a:cxn>
                <a:cxn ang="0">
                  <a:pos x="12" y="58"/>
                </a:cxn>
                <a:cxn ang="0">
                  <a:pos x="14" y="64"/>
                </a:cxn>
                <a:cxn ang="0">
                  <a:pos x="14" y="64"/>
                </a:cxn>
                <a:cxn ang="0">
                  <a:pos x="6" y="66"/>
                </a:cxn>
                <a:cxn ang="0">
                  <a:pos x="6" y="66"/>
                </a:cxn>
                <a:cxn ang="0">
                  <a:pos x="8" y="78"/>
                </a:cxn>
                <a:cxn ang="0">
                  <a:pos x="8" y="78"/>
                </a:cxn>
                <a:cxn ang="0">
                  <a:pos x="20" y="102"/>
                </a:cxn>
                <a:cxn ang="0">
                  <a:pos x="32" y="128"/>
                </a:cxn>
                <a:cxn ang="0">
                  <a:pos x="36" y="140"/>
                </a:cxn>
                <a:cxn ang="0">
                  <a:pos x="40" y="154"/>
                </a:cxn>
                <a:cxn ang="0">
                  <a:pos x="40" y="166"/>
                </a:cxn>
                <a:cxn ang="0">
                  <a:pos x="38" y="176"/>
                </a:cxn>
                <a:cxn ang="0">
                  <a:pos x="38" y="176"/>
                </a:cxn>
                <a:cxn ang="0">
                  <a:pos x="32" y="194"/>
                </a:cxn>
                <a:cxn ang="0">
                  <a:pos x="26" y="206"/>
                </a:cxn>
                <a:cxn ang="0">
                  <a:pos x="20" y="220"/>
                </a:cxn>
                <a:cxn ang="0">
                  <a:pos x="14" y="246"/>
                </a:cxn>
                <a:cxn ang="0">
                  <a:pos x="14" y="246"/>
                </a:cxn>
                <a:cxn ang="0">
                  <a:pos x="4" y="294"/>
                </a:cxn>
                <a:cxn ang="0">
                  <a:pos x="0" y="312"/>
                </a:cxn>
                <a:cxn ang="0">
                  <a:pos x="0" y="328"/>
                </a:cxn>
                <a:cxn ang="0">
                  <a:pos x="0" y="328"/>
                </a:cxn>
                <a:cxn ang="0">
                  <a:pos x="0" y="336"/>
                </a:cxn>
                <a:cxn ang="0">
                  <a:pos x="106" y="306"/>
                </a:cxn>
                <a:cxn ang="0">
                  <a:pos x="144" y="270"/>
                </a:cxn>
              </a:cxnLst>
              <a:rect l="0" t="0" r="r" b="b"/>
              <a:pathLst>
                <a:path w="144" h="336">
                  <a:moveTo>
                    <a:pt x="144" y="270"/>
                  </a:moveTo>
                  <a:lnTo>
                    <a:pt x="144" y="270"/>
                  </a:lnTo>
                  <a:lnTo>
                    <a:pt x="140" y="260"/>
                  </a:lnTo>
                  <a:lnTo>
                    <a:pt x="140" y="260"/>
                  </a:lnTo>
                  <a:lnTo>
                    <a:pt x="140" y="254"/>
                  </a:lnTo>
                  <a:lnTo>
                    <a:pt x="128" y="252"/>
                  </a:lnTo>
                  <a:lnTo>
                    <a:pt x="128" y="232"/>
                  </a:lnTo>
                  <a:lnTo>
                    <a:pt x="110" y="220"/>
                  </a:lnTo>
                  <a:lnTo>
                    <a:pt x="104" y="202"/>
                  </a:lnTo>
                  <a:lnTo>
                    <a:pt x="38" y="0"/>
                  </a:lnTo>
                  <a:lnTo>
                    <a:pt x="38" y="0"/>
                  </a:lnTo>
                  <a:lnTo>
                    <a:pt x="28" y="10"/>
                  </a:lnTo>
                  <a:lnTo>
                    <a:pt x="28" y="10"/>
                  </a:lnTo>
                  <a:lnTo>
                    <a:pt x="20" y="18"/>
                  </a:lnTo>
                  <a:lnTo>
                    <a:pt x="14" y="26"/>
                  </a:lnTo>
                  <a:lnTo>
                    <a:pt x="12" y="36"/>
                  </a:lnTo>
                  <a:lnTo>
                    <a:pt x="12" y="44"/>
                  </a:lnTo>
                  <a:lnTo>
                    <a:pt x="12" y="58"/>
                  </a:lnTo>
                  <a:lnTo>
                    <a:pt x="14" y="64"/>
                  </a:lnTo>
                  <a:lnTo>
                    <a:pt x="14" y="64"/>
                  </a:lnTo>
                  <a:lnTo>
                    <a:pt x="6" y="66"/>
                  </a:lnTo>
                  <a:lnTo>
                    <a:pt x="6" y="66"/>
                  </a:lnTo>
                  <a:lnTo>
                    <a:pt x="8" y="78"/>
                  </a:lnTo>
                  <a:lnTo>
                    <a:pt x="8" y="78"/>
                  </a:lnTo>
                  <a:lnTo>
                    <a:pt x="20" y="102"/>
                  </a:lnTo>
                  <a:lnTo>
                    <a:pt x="32" y="128"/>
                  </a:lnTo>
                  <a:lnTo>
                    <a:pt x="36" y="140"/>
                  </a:lnTo>
                  <a:lnTo>
                    <a:pt x="40" y="154"/>
                  </a:lnTo>
                  <a:lnTo>
                    <a:pt x="40" y="166"/>
                  </a:lnTo>
                  <a:lnTo>
                    <a:pt x="38" y="176"/>
                  </a:lnTo>
                  <a:lnTo>
                    <a:pt x="38" y="176"/>
                  </a:lnTo>
                  <a:lnTo>
                    <a:pt x="32" y="194"/>
                  </a:lnTo>
                  <a:lnTo>
                    <a:pt x="26" y="206"/>
                  </a:lnTo>
                  <a:lnTo>
                    <a:pt x="20" y="220"/>
                  </a:lnTo>
                  <a:lnTo>
                    <a:pt x="14" y="246"/>
                  </a:lnTo>
                  <a:lnTo>
                    <a:pt x="14" y="246"/>
                  </a:lnTo>
                  <a:lnTo>
                    <a:pt x="4" y="294"/>
                  </a:lnTo>
                  <a:lnTo>
                    <a:pt x="0" y="312"/>
                  </a:lnTo>
                  <a:lnTo>
                    <a:pt x="0" y="328"/>
                  </a:lnTo>
                  <a:lnTo>
                    <a:pt x="0" y="328"/>
                  </a:lnTo>
                  <a:lnTo>
                    <a:pt x="0" y="336"/>
                  </a:lnTo>
                  <a:lnTo>
                    <a:pt x="106" y="306"/>
                  </a:lnTo>
                  <a:lnTo>
                    <a:pt x="144" y="270"/>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2" name="Freeform 65">
              <a:extLst>
                <a:ext uri="{FF2B5EF4-FFF2-40B4-BE49-F238E27FC236}">
                  <a16:creationId xmlns:a16="http://schemas.microsoft.com/office/drawing/2014/main" id="{B4CE82B1-197D-9E02-AD77-16BB39905B72}"/>
                </a:ext>
              </a:extLst>
            </p:cNvPr>
            <p:cNvSpPr>
              <a:spLocks/>
            </p:cNvSpPr>
            <p:nvPr>
              <p:custDataLst>
                <p:tags r:id="rId49"/>
              </p:custDataLst>
            </p:nvPr>
          </p:nvSpPr>
          <p:spPr bwMode="auto">
            <a:xfrm>
              <a:off x="3925765" y="1290654"/>
              <a:ext cx="633726" cy="1044730"/>
            </a:xfrm>
            <a:custGeom>
              <a:avLst/>
              <a:gdLst/>
              <a:ahLst/>
              <a:cxnLst>
                <a:cxn ang="0">
                  <a:pos x="454" y="570"/>
                </a:cxn>
                <a:cxn ang="0">
                  <a:pos x="448" y="556"/>
                </a:cxn>
                <a:cxn ang="0">
                  <a:pos x="430" y="522"/>
                </a:cxn>
                <a:cxn ang="0">
                  <a:pos x="420" y="496"/>
                </a:cxn>
                <a:cxn ang="0">
                  <a:pos x="416" y="484"/>
                </a:cxn>
                <a:cxn ang="0">
                  <a:pos x="400" y="450"/>
                </a:cxn>
                <a:cxn ang="0">
                  <a:pos x="374" y="420"/>
                </a:cxn>
                <a:cxn ang="0">
                  <a:pos x="364" y="412"/>
                </a:cxn>
                <a:cxn ang="0">
                  <a:pos x="358" y="424"/>
                </a:cxn>
                <a:cxn ang="0">
                  <a:pos x="352" y="444"/>
                </a:cxn>
                <a:cxn ang="0">
                  <a:pos x="342" y="452"/>
                </a:cxn>
                <a:cxn ang="0">
                  <a:pos x="332" y="454"/>
                </a:cxn>
                <a:cxn ang="0">
                  <a:pos x="324" y="452"/>
                </a:cxn>
                <a:cxn ang="0">
                  <a:pos x="322" y="446"/>
                </a:cxn>
                <a:cxn ang="0">
                  <a:pos x="326" y="434"/>
                </a:cxn>
                <a:cxn ang="0">
                  <a:pos x="324" y="412"/>
                </a:cxn>
                <a:cxn ang="0">
                  <a:pos x="324" y="392"/>
                </a:cxn>
                <a:cxn ang="0">
                  <a:pos x="328" y="376"/>
                </a:cxn>
                <a:cxn ang="0">
                  <a:pos x="328" y="360"/>
                </a:cxn>
                <a:cxn ang="0">
                  <a:pos x="326" y="352"/>
                </a:cxn>
                <a:cxn ang="0">
                  <a:pos x="310" y="326"/>
                </a:cxn>
                <a:cxn ang="0">
                  <a:pos x="292" y="310"/>
                </a:cxn>
                <a:cxn ang="0">
                  <a:pos x="284" y="296"/>
                </a:cxn>
                <a:cxn ang="0">
                  <a:pos x="282" y="290"/>
                </a:cxn>
                <a:cxn ang="0">
                  <a:pos x="286" y="276"/>
                </a:cxn>
                <a:cxn ang="0">
                  <a:pos x="290" y="264"/>
                </a:cxn>
                <a:cxn ang="0">
                  <a:pos x="286" y="250"/>
                </a:cxn>
                <a:cxn ang="0">
                  <a:pos x="274" y="208"/>
                </a:cxn>
                <a:cxn ang="0">
                  <a:pos x="268" y="180"/>
                </a:cxn>
                <a:cxn ang="0">
                  <a:pos x="264" y="150"/>
                </a:cxn>
                <a:cxn ang="0">
                  <a:pos x="266" y="110"/>
                </a:cxn>
                <a:cxn ang="0">
                  <a:pos x="272" y="70"/>
                </a:cxn>
                <a:cxn ang="0">
                  <a:pos x="274" y="58"/>
                </a:cxn>
                <a:cxn ang="0">
                  <a:pos x="288" y="22"/>
                </a:cxn>
                <a:cxn ang="0">
                  <a:pos x="208" y="0"/>
                </a:cxn>
                <a:cxn ang="0">
                  <a:pos x="126" y="272"/>
                </a:cxn>
                <a:cxn ang="0">
                  <a:pos x="130" y="302"/>
                </a:cxn>
                <a:cxn ang="0">
                  <a:pos x="128" y="316"/>
                </a:cxn>
                <a:cxn ang="0">
                  <a:pos x="122" y="336"/>
                </a:cxn>
                <a:cxn ang="0">
                  <a:pos x="126" y="340"/>
                </a:cxn>
                <a:cxn ang="0">
                  <a:pos x="142" y="372"/>
                </a:cxn>
                <a:cxn ang="0">
                  <a:pos x="142" y="386"/>
                </a:cxn>
                <a:cxn ang="0">
                  <a:pos x="130" y="418"/>
                </a:cxn>
                <a:cxn ang="0">
                  <a:pos x="46" y="510"/>
                </a:cxn>
                <a:cxn ang="0">
                  <a:pos x="50" y="514"/>
                </a:cxn>
                <a:cxn ang="0">
                  <a:pos x="60" y="532"/>
                </a:cxn>
                <a:cxn ang="0">
                  <a:pos x="64" y="550"/>
                </a:cxn>
                <a:cxn ang="0">
                  <a:pos x="62" y="558"/>
                </a:cxn>
                <a:cxn ang="0">
                  <a:pos x="40" y="610"/>
                </a:cxn>
                <a:cxn ang="0">
                  <a:pos x="242" y="856"/>
                </a:cxn>
                <a:cxn ang="0">
                  <a:pos x="552" y="596"/>
                </a:cxn>
                <a:cxn ang="0">
                  <a:pos x="524" y="584"/>
                </a:cxn>
                <a:cxn ang="0">
                  <a:pos x="490" y="584"/>
                </a:cxn>
                <a:cxn ang="0">
                  <a:pos x="468" y="580"/>
                </a:cxn>
                <a:cxn ang="0">
                  <a:pos x="456" y="572"/>
                </a:cxn>
                <a:cxn ang="0">
                  <a:pos x="454" y="570"/>
                </a:cxn>
              </a:cxnLst>
              <a:rect l="0" t="0" r="r" b="b"/>
              <a:pathLst>
                <a:path w="552" h="910">
                  <a:moveTo>
                    <a:pt x="454" y="570"/>
                  </a:moveTo>
                  <a:lnTo>
                    <a:pt x="454" y="570"/>
                  </a:lnTo>
                  <a:lnTo>
                    <a:pt x="452" y="562"/>
                  </a:lnTo>
                  <a:lnTo>
                    <a:pt x="448" y="556"/>
                  </a:lnTo>
                  <a:lnTo>
                    <a:pt x="440" y="542"/>
                  </a:lnTo>
                  <a:lnTo>
                    <a:pt x="430" y="522"/>
                  </a:lnTo>
                  <a:lnTo>
                    <a:pt x="424" y="510"/>
                  </a:lnTo>
                  <a:lnTo>
                    <a:pt x="420" y="496"/>
                  </a:lnTo>
                  <a:lnTo>
                    <a:pt x="420" y="496"/>
                  </a:lnTo>
                  <a:lnTo>
                    <a:pt x="416" y="484"/>
                  </a:lnTo>
                  <a:lnTo>
                    <a:pt x="412" y="472"/>
                  </a:lnTo>
                  <a:lnTo>
                    <a:pt x="400" y="450"/>
                  </a:lnTo>
                  <a:lnTo>
                    <a:pt x="384" y="428"/>
                  </a:lnTo>
                  <a:lnTo>
                    <a:pt x="374" y="420"/>
                  </a:lnTo>
                  <a:lnTo>
                    <a:pt x="364" y="412"/>
                  </a:lnTo>
                  <a:lnTo>
                    <a:pt x="364" y="412"/>
                  </a:lnTo>
                  <a:lnTo>
                    <a:pt x="360" y="418"/>
                  </a:lnTo>
                  <a:lnTo>
                    <a:pt x="358" y="424"/>
                  </a:lnTo>
                  <a:lnTo>
                    <a:pt x="354" y="438"/>
                  </a:lnTo>
                  <a:lnTo>
                    <a:pt x="352" y="444"/>
                  </a:lnTo>
                  <a:lnTo>
                    <a:pt x="348" y="450"/>
                  </a:lnTo>
                  <a:lnTo>
                    <a:pt x="342" y="452"/>
                  </a:lnTo>
                  <a:lnTo>
                    <a:pt x="332" y="454"/>
                  </a:lnTo>
                  <a:lnTo>
                    <a:pt x="332" y="454"/>
                  </a:lnTo>
                  <a:lnTo>
                    <a:pt x="326" y="454"/>
                  </a:lnTo>
                  <a:lnTo>
                    <a:pt x="324" y="452"/>
                  </a:lnTo>
                  <a:lnTo>
                    <a:pt x="322" y="450"/>
                  </a:lnTo>
                  <a:lnTo>
                    <a:pt x="322" y="446"/>
                  </a:lnTo>
                  <a:lnTo>
                    <a:pt x="326" y="434"/>
                  </a:lnTo>
                  <a:lnTo>
                    <a:pt x="326" y="434"/>
                  </a:lnTo>
                  <a:lnTo>
                    <a:pt x="326" y="422"/>
                  </a:lnTo>
                  <a:lnTo>
                    <a:pt x="324" y="412"/>
                  </a:lnTo>
                  <a:lnTo>
                    <a:pt x="322" y="402"/>
                  </a:lnTo>
                  <a:lnTo>
                    <a:pt x="324" y="392"/>
                  </a:lnTo>
                  <a:lnTo>
                    <a:pt x="324" y="392"/>
                  </a:lnTo>
                  <a:lnTo>
                    <a:pt x="328" y="376"/>
                  </a:lnTo>
                  <a:lnTo>
                    <a:pt x="328" y="370"/>
                  </a:lnTo>
                  <a:lnTo>
                    <a:pt x="328" y="360"/>
                  </a:lnTo>
                  <a:lnTo>
                    <a:pt x="328" y="360"/>
                  </a:lnTo>
                  <a:lnTo>
                    <a:pt x="326" y="352"/>
                  </a:lnTo>
                  <a:lnTo>
                    <a:pt x="320" y="342"/>
                  </a:lnTo>
                  <a:lnTo>
                    <a:pt x="310" y="326"/>
                  </a:lnTo>
                  <a:lnTo>
                    <a:pt x="310" y="326"/>
                  </a:lnTo>
                  <a:lnTo>
                    <a:pt x="292" y="310"/>
                  </a:lnTo>
                  <a:lnTo>
                    <a:pt x="286" y="300"/>
                  </a:lnTo>
                  <a:lnTo>
                    <a:pt x="284" y="296"/>
                  </a:lnTo>
                  <a:lnTo>
                    <a:pt x="282" y="290"/>
                  </a:lnTo>
                  <a:lnTo>
                    <a:pt x="282" y="290"/>
                  </a:lnTo>
                  <a:lnTo>
                    <a:pt x="284" y="282"/>
                  </a:lnTo>
                  <a:lnTo>
                    <a:pt x="286" y="276"/>
                  </a:lnTo>
                  <a:lnTo>
                    <a:pt x="288" y="270"/>
                  </a:lnTo>
                  <a:lnTo>
                    <a:pt x="290" y="264"/>
                  </a:lnTo>
                  <a:lnTo>
                    <a:pt x="290" y="264"/>
                  </a:lnTo>
                  <a:lnTo>
                    <a:pt x="286" y="250"/>
                  </a:lnTo>
                  <a:lnTo>
                    <a:pt x="282" y="236"/>
                  </a:lnTo>
                  <a:lnTo>
                    <a:pt x="274" y="208"/>
                  </a:lnTo>
                  <a:lnTo>
                    <a:pt x="274" y="208"/>
                  </a:lnTo>
                  <a:lnTo>
                    <a:pt x="268" y="180"/>
                  </a:lnTo>
                  <a:lnTo>
                    <a:pt x="264" y="150"/>
                  </a:lnTo>
                  <a:lnTo>
                    <a:pt x="264" y="150"/>
                  </a:lnTo>
                  <a:lnTo>
                    <a:pt x="264" y="130"/>
                  </a:lnTo>
                  <a:lnTo>
                    <a:pt x="266" y="110"/>
                  </a:lnTo>
                  <a:lnTo>
                    <a:pt x="270" y="90"/>
                  </a:lnTo>
                  <a:lnTo>
                    <a:pt x="272" y="70"/>
                  </a:lnTo>
                  <a:lnTo>
                    <a:pt x="272" y="70"/>
                  </a:lnTo>
                  <a:lnTo>
                    <a:pt x="274" y="58"/>
                  </a:lnTo>
                  <a:lnTo>
                    <a:pt x="278" y="46"/>
                  </a:lnTo>
                  <a:lnTo>
                    <a:pt x="288" y="22"/>
                  </a:lnTo>
                  <a:lnTo>
                    <a:pt x="288" y="22"/>
                  </a:lnTo>
                  <a:lnTo>
                    <a:pt x="208" y="0"/>
                  </a:lnTo>
                  <a:lnTo>
                    <a:pt x="126" y="272"/>
                  </a:lnTo>
                  <a:lnTo>
                    <a:pt x="126" y="272"/>
                  </a:lnTo>
                  <a:lnTo>
                    <a:pt x="128" y="280"/>
                  </a:lnTo>
                  <a:lnTo>
                    <a:pt x="130" y="302"/>
                  </a:lnTo>
                  <a:lnTo>
                    <a:pt x="130" y="302"/>
                  </a:lnTo>
                  <a:lnTo>
                    <a:pt x="128" y="316"/>
                  </a:lnTo>
                  <a:lnTo>
                    <a:pt x="126" y="326"/>
                  </a:lnTo>
                  <a:lnTo>
                    <a:pt x="122" y="336"/>
                  </a:lnTo>
                  <a:lnTo>
                    <a:pt x="122" y="336"/>
                  </a:lnTo>
                  <a:lnTo>
                    <a:pt x="126" y="340"/>
                  </a:lnTo>
                  <a:lnTo>
                    <a:pt x="134" y="354"/>
                  </a:lnTo>
                  <a:lnTo>
                    <a:pt x="142" y="372"/>
                  </a:lnTo>
                  <a:lnTo>
                    <a:pt x="144" y="380"/>
                  </a:lnTo>
                  <a:lnTo>
                    <a:pt x="142" y="386"/>
                  </a:lnTo>
                  <a:lnTo>
                    <a:pt x="142" y="386"/>
                  </a:lnTo>
                  <a:lnTo>
                    <a:pt x="130" y="418"/>
                  </a:lnTo>
                  <a:lnTo>
                    <a:pt x="122" y="434"/>
                  </a:lnTo>
                  <a:lnTo>
                    <a:pt x="46" y="510"/>
                  </a:lnTo>
                  <a:lnTo>
                    <a:pt x="46" y="510"/>
                  </a:lnTo>
                  <a:lnTo>
                    <a:pt x="50" y="514"/>
                  </a:lnTo>
                  <a:lnTo>
                    <a:pt x="58" y="526"/>
                  </a:lnTo>
                  <a:lnTo>
                    <a:pt x="60" y="532"/>
                  </a:lnTo>
                  <a:lnTo>
                    <a:pt x="62" y="540"/>
                  </a:lnTo>
                  <a:lnTo>
                    <a:pt x="64" y="550"/>
                  </a:lnTo>
                  <a:lnTo>
                    <a:pt x="62" y="558"/>
                  </a:lnTo>
                  <a:lnTo>
                    <a:pt x="62" y="558"/>
                  </a:lnTo>
                  <a:lnTo>
                    <a:pt x="48" y="594"/>
                  </a:lnTo>
                  <a:lnTo>
                    <a:pt x="40" y="610"/>
                  </a:lnTo>
                  <a:lnTo>
                    <a:pt x="0" y="794"/>
                  </a:lnTo>
                  <a:lnTo>
                    <a:pt x="242" y="856"/>
                  </a:lnTo>
                  <a:lnTo>
                    <a:pt x="494" y="910"/>
                  </a:lnTo>
                  <a:lnTo>
                    <a:pt x="552" y="596"/>
                  </a:lnTo>
                  <a:lnTo>
                    <a:pt x="524" y="584"/>
                  </a:lnTo>
                  <a:lnTo>
                    <a:pt x="524" y="584"/>
                  </a:lnTo>
                  <a:lnTo>
                    <a:pt x="514" y="584"/>
                  </a:lnTo>
                  <a:lnTo>
                    <a:pt x="490" y="584"/>
                  </a:lnTo>
                  <a:lnTo>
                    <a:pt x="478" y="582"/>
                  </a:lnTo>
                  <a:lnTo>
                    <a:pt x="468" y="580"/>
                  </a:lnTo>
                  <a:lnTo>
                    <a:pt x="458" y="576"/>
                  </a:lnTo>
                  <a:lnTo>
                    <a:pt x="456" y="572"/>
                  </a:lnTo>
                  <a:lnTo>
                    <a:pt x="454" y="570"/>
                  </a:lnTo>
                  <a:lnTo>
                    <a:pt x="454" y="570"/>
                  </a:lnTo>
                  <a:close/>
                </a:path>
              </a:pathLst>
            </a:custGeom>
            <a:no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3" name="Freeform 66">
              <a:extLst>
                <a:ext uri="{FF2B5EF4-FFF2-40B4-BE49-F238E27FC236}">
                  <a16:creationId xmlns:a16="http://schemas.microsoft.com/office/drawing/2014/main" id="{7E4440CD-6045-C667-D97A-5431EE9AEE2F}"/>
                </a:ext>
              </a:extLst>
            </p:cNvPr>
            <p:cNvSpPr>
              <a:spLocks/>
            </p:cNvSpPr>
            <p:nvPr>
              <p:custDataLst>
                <p:tags r:id="rId50"/>
              </p:custDataLst>
            </p:nvPr>
          </p:nvSpPr>
          <p:spPr bwMode="auto">
            <a:xfrm>
              <a:off x="4228852" y="1315911"/>
              <a:ext cx="1037842" cy="716386"/>
            </a:xfrm>
            <a:custGeom>
              <a:avLst/>
              <a:gdLst/>
              <a:ahLst/>
              <a:cxnLst>
                <a:cxn ang="0">
                  <a:pos x="904" y="154"/>
                </a:cxn>
                <a:cxn ang="0">
                  <a:pos x="784" y="138"/>
                </a:cxn>
                <a:cxn ang="0">
                  <a:pos x="430" y="80"/>
                </a:cxn>
                <a:cxn ang="0">
                  <a:pos x="94" y="18"/>
                </a:cxn>
                <a:cxn ang="0">
                  <a:pos x="24" y="0"/>
                </a:cxn>
                <a:cxn ang="0">
                  <a:pos x="14" y="24"/>
                </a:cxn>
                <a:cxn ang="0">
                  <a:pos x="8" y="48"/>
                </a:cxn>
                <a:cxn ang="0">
                  <a:pos x="6" y="68"/>
                </a:cxn>
                <a:cxn ang="0">
                  <a:pos x="0" y="108"/>
                </a:cxn>
                <a:cxn ang="0">
                  <a:pos x="0" y="128"/>
                </a:cxn>
                <a:cxn ang="0">
                  <a:pos x="10" y="186"/>
                </a:cxn>
                <a:cxn ang="0">
                  <a:pos x="18" y="214"/>
                </a:cxn>
                <a:cxn ang="0">
                  <a:pos x="26" y="242"/>
                </a:cxn>
                <a:cxn ang="0">
                  <a:pos x="24" y="248"/>
                </a:cxn>
                <a:cxn ang="0">
                  <a:pos x="20" y="260"/>
                </a:cxn>
                <a:cxn ang="0">
                  <a:pos x="18" y="268"/>
                </a:cxn>
                <a:cxn ang="0">
                  <a:pos x="22" y="278"/>
                </a:cxn>
                <a:cxn ang="0">
                  <a:pos x="46" y="304"/>
                </a:cxn>
                <a:cxn ang="0">
                  <a:pos x="56" y="320"/>
                </a:cxn>
                <a:cxn ang="0">
                  <a:pos x="64" y="338"/>
                </a:cxn>
                <a:cxn ang="0">
                  <a:pos x="64" y="348"/>
                </a:cxn>
                <a:cxn ang="0">
                  <a:pos x="60" y="370"/>
                </a:cxn>
                <a:cxn ang="0">
                  <a:pos x="58" y="380"/>
                </a:cxn>
                <a:cxn ang="0">
                  <a:pos x="62" y="400"/>
                </a:cxn>
                <a:cxn ang="0">
                  <a:pos x="62" y="412"/>
                </a:cxn>
                <a:cxn ang="0">
                  <a:pos x="58" y="428"/>
                </a:cxn>
                <a:cxn ang="0">
                  <a:pos x="62" y="432"/>
                </a:cxn>
                <a:cxn ang="0">
                  <a:pos x="68" y="432"/>
                </a:cxn>
                <a:cxn ang="0">
                  <a:pos x="84" y="428"/>
                </a:cxn>
                <a:cxn ang="0">
                  <a:pos x="90" y="416"/>
                </a:cxn>
                <a:cxn ang="0">
                  <a:pos x="96" y="396"/>
                </a:cxn>
                <a:cxn ang="0">
                  <a:pos x="100" y="390"/>
                </a:cxn>
                <a:cxn ang="0">
                  <a:pos x="120" y="406"/>
                </a:cxn>
                <a:cxn ang="0">
                  <a:pos x="148" y="450"/>
                </a:cxn>
                <a:cxn ang="0">
                  <a:pos x="156" y="474"/>
                </a:cxn>
                <a:cxn ang="0">
                  <a:pos x="160" y="488"/>
                </a:cxn>
                <a:cxn ang="0">
                  <a:pos x="176" y="520"/>
                </a:cxn>
                <a:cxn ang="0">
                  <a:pos x="188" y="540"/>
                </a:cxn>
                <a:cxn ang="0">
                  <a:pos x="190" y="548"/>
                </a:cxn>
                <a:cxn ang="0">
                  <a:pos x="194" y="554"/>
                </a:cxn>
                <a:cxn ang="0">
                  <a:pos x="214" y="560"/>
                </a:cxn>
                <a:cxn ang="0">
                  <a:pos x="250" y="562"/>
                </a:cxn>
                <a:cxn ang="0">
                  <a:pos x="288" y="574"/>
                </a:cxn>
                <a:cxn ang="0">
                  <a:pos x="858" y="624"/>
                </a:cxn>
              </a:cxnLst>
              <a:rect l="0" t="0" r="r" b="b"/>
              <a:pathLst>
                <a:path w="904" h="624">
                  <a:moveTo>
                    <a:pt x="858" y="624"/>
                  </a:moveTo>
                  <a:lnTo>
                    <a:pt x="904" y="154"/>
                  </a:lnTo>
                  <a:lnTo>
                    <a:pt x="904" y="154"/>
                  </a:lnTo>
                  <a:lnTo>
                    <a:pt x="784" y="138"/>
                  </a:lnTo>
                  <a:lnTo>
                    <a:pt x="664" y="120"/>
                  </a:lnTo>
                  <a:lnTo>
                    <a:pt x="430" y="80"/>
                  </a:lnTo>
                  <a:lnTo>
                    <a:pt x="230" y="44"/>
                  </a:lnTo>
                  <a:lnTo>
                    <a:pt x="94" y="18"/>
                  </a:lnTo>
                  <a:lnTo>
                    <a:pt x="94" y="18"/>
                  </a:lnTo>
                  <a:lnTo>
                    <a:pt x="24" y="0"/>
                  </a:lnTo>
                  <a:lnTo>
                    <a:pt x="24" y="0"/>
                  </a:lnTo>
                  <a:lnTo>
                    <a:pt x="14" y="24"/>
                  </a:lnTo>
                  <a:lnTo>
                    <a:pt x="10" y="36"/>
                  </a:lnTo>
                  <a:lnTo>
                    <a:pt x="8" y="48"/>
                  </a:lnTo>
                  <a:lnTo>
                    <a:pt x="8" y="48"/>
                  </a:lnTo>
                  <a:lnTo>
                    <a:pt x="6" y="68"/>
                  </a:lnTo>
                  <a:lnTo>
                    <a:pt x="2" y="88"/>
                  </a:lnTo>
                  <a:lnTo>
                    <a:pt x="0" y="108"/>
                  </a:lnTo>
                  <a:lnTo>
                    <a:pt x="0" y="128"/>
                  </a:lnTo>
                  <a:lnTo>
                    <a:pt x="0" y="128"/>
                  </a:lnTo>
                  <a:lnTo>
                    <a:pt x="4" y="158"/>
                  </a:lnTo>
                  <a:lnTo>
                    <a:pt x="10" y="186"/>
                  </a:lnTo>
                  <a:lnTo>
                    <a:pt x="10" y="186"/>
                  </a:lnTo>
                  <a:lnTo>
                    <a:pt x="18" y="214"/>
                  </a:lnTo>
                  <a:lnTo>
                    <a:pt x="22" y="228"/>
                  </a:lnTo>
                  <a:lnTo>
                    <a:pt x="26" y="242"/>
                  </a:lnTo>
                  <a:lnTo>
                    <a:pt x="26" y="242"/>
                  </a:lnTo>
                  <a:lnTo>
                    <a:pt x="24" y="248"/>
                  </a:lnTo>
                  <a:lnTo>
                    <a:pt x="22" y="254"/>
                  </a:lnTo>
                  <a:lnTo>
                    <a:pt x="20" y="260"/>
                  </a:lnTo>
                  <a:lnTo>
                    <a:pt x="18" y="268"/>
                  </a:lnTo>
                  <a:lnTo>
                    <a:pt x="18" y="268"/>
                  </a:lnTo>
                  <a:lnTo>
                    <a:pt x="20" y="274"/>
                  </a:lnTo>
                  <a:lnTo>
                    <a:pt x="22" y="278"/>
                  </a:lnTo>
                  <a:lnTo>
                    <a:pt x="28" y="288"/>
                  </a:lnTo>
                  <a:lnTo>
                    <a:pt x="46" y="304"/>
                  </a:lnTo>
                  <a:lnTo>
                    <a:pt x="46" y="304"/>
                  </a:lnTo>
                  <a:lnTo>
                    <a:pt x="56" y="320"/>
                  </a:lnTo>
                  <a:lnTo>
                    <a:pt x="62" y="330"/>
                  </a:lnTo>
                  <a:lnTo>
                    <a:pt x="64" y="338"/>
                  </a:lnTo>
                  <a:lnTo>
                    <a:pt x="64" y="338"/>
                  </a:lnTo>
                  <a:lnTo>
                    <a:pt x="64" y="348"/>
                  </a:lnTo>
                  <a:lnTo>
                    <a:pt x="64" y="354"/>
                  </a:lnTo>
                  <a:lnTo>
                    <a:pt x="60" y="370"/>
                  </a:lnTo>
                  <a:lnTo>
                    <a:pt x="60" y="370"/>
                  </a:lnTo>
                  <a:lnTo>
                    <a:pt x="58" y="380"/>
                  </a:lnTo>
                  <a:lnTo>
                    <a:pt x="60" y="390"/>
                  </a:lnTo>
                  <a:lnTo>
                    <a:pt x="62" y="400"/>
                  </a:lnTo>
                  <a:lnTo>
                    <a:pt x="62" y="412"/>
                  </a:lnTo>
                  <a:lnTo>
                    <a:pt x="62" y="412"/>
                  </a:lnTo>
                  <a:lnTo>
                    <a:pt x="58" y="424"/>
                  </a:lnTo>
                  <a:lnTo>
                    <a:pt x="58" y="428"/>
                  </a:lnTo>
                  <a:lnTo>
                    <a:pt x="60" y="430"/>
                  </a:lnTo>
                  <a:lnTo>
                    <a:pt x="62" y="432"/>
                  </a:lnTo>
                  <a:lnTo>
                    <a:pt x="68" y="432"/>
                  </a:lnTo>
                  <a:lnTo>
                    <a:pt x="68" y="432"/>
                  </a:lnTo>
                  <a:lnTo>
                    <a:pt x="78" y="430"/>
                  </a:lnTo>
                  <a:lnTo>
                    <a:pt x="84" y="428"/>
                  </a:lnTo>
                  <a:lnTo>
                    <a:pt x="88" y="422"/>
                  </a:lnTo>
                  <a:lnTo>
                    <a:pt x="90" y="416"/>
                  </a:lnTo>
                  <a:lnTo>
                    <a:pt x="94" y="402"/>
                  </a:lnTo>
                  <a:lnTo>
                    <a:pt x="96" y="396"/>
                  </a:lnTo>
                  <a:lnTo>
                    <a:pt x="100" y="390"/>
                  </a:lnTo>
                  <a:lnTo>
                    <a:pt x="100" y="390"/>
                  </a:lnTo>
                  <a:lnTo>
                    <a:pt x="110" y="398"/>
                  </a:lnTo>
                  <a:lnTo>
                    <a:pt x="120" y="406"/>
                  </a:lnTo>
                  <a:lnTo>
                    <a:pt x="136" y="428"/>
                  </a:lnTo>
                  <a:lnTo>
                    <a:pt x="148" y="450"/>
                  </a:lnTo>
                  <a:lnTo>
                    <a:pt x="152" y="462"/>
                  </a:lnTo>
                  <a:lnTo>
                    <a:pt x="156" y="474"/>
                  </a:lnTo>
                  <a:lnTo>
                    <a:pt x="156" y="474"/>
                  </a:lnTo>
                  <a:lnTo>
                    <a:pt x="160" y="488"/>
                  </a:lnTo>
                  <a:lnTo>
                    <a:pt x="166" y="500"/>
                  </a:lnTo>
                  <a:lnTo>
                    <a:pt x="176" y="520"/>
                  </a:lnTo>
                  <a:lnTo>
                    <a:pt x="184" y="534"/>
                  </a:lnTo>
                  <a:lnTo>
                    <a:pt x="188" y="540"/>
                  </a:lnTo>
                  <a:lnTo>
                    <a:pt x="190" y="548"/>
                  </a:lnTo>
                  <a:lnTo>
                    <a:pt x="190" y="548"/>
                  </a:lnTo>
                  <a:lnTo>
                    <a:pt x="192" y="550"/>
                  </a:lnTo>
                  <a:lnTo>
                    <a:pt x="194" y="554"/>
                  </a:lnTo>
                  <a:lnTo>
                    <a:pt x="204" y="558"/>
                  </a:lnTo>
                  <a:lnTo>
                    <a:pt x="214" y="560"/>
                  </a:lnTo>
                  <a:lnTo>
                    <a:pt x="226" y="562"/>
                  </a:lnTo>
                  <a:lnTo>
                    <a:pt x="250" y="562"/>
                  </a:lnTo>
                  <a:lnTo>
                    <a:pt x="260" y="562"/>
                  </a:lnTo>
                  <a:lnTo>
                    <a:pt x="288" y="574"/>
                  </a:lnTo>
                  <a:lnTo>
                    <a:pt x="294" y="542"/>
                  </a:lnTo>
                  <a:lnTo>
                    <a:pt x="858" y="624"/>
                  </a:lnTo>
                  <a:close/>
                </a:path>
              </a:pathLst>
            </a:custGeom>
            <a:no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4" name="Freeform 67">
              <a:extLst>
                <a:ext uri="{FF2B5EF4-FFF2-40B4-BE49-F238E27FC236}">
                  <a16:creationId xmlns:a16="http://schemas.microsoft.com/office/drawing/2014/main" id="{6D82611F-A81F-9074-6D5C-7D92971FD11D}"/>
                </a:ext>
              </a:extLst>
            </p:cNvPr>
            <p:cNvSpPr>
              <a:spLocks/>
            </p:cNvSpPr>
            <p:nvPr>
              <p:custDataLst>
                <p:tags r:id="rId51"/>
              </p:custDataLst>
            </p:nvPr>
          </p:nvSpPr>
          <p:spPr bwMode="auto">
            <a:xfrm>
              <a:off x="3533131" y="2131031"/>
              <a:ext cx="677353" cy="1056210"/>
            </a:xfrm>
            <a:custGeom>
              <a:avLst/>
              <a:gdLst/>
              <a:ahLst/>
              <a:cxnLst>
                <a:cxn ang="0">
                  <a:pos x="584" y="124"/>
                </a:cxn>
                <a:cxn ang="0">
                  <a:pos x="342" y="62"/>
                </a:cxn>
                <a:cxn ang="0">
                  <a:pos x="338" y="62"/>
                </a:cxn>
                <a:cxn ang="0">
                  <a:pos x="332" y="60"/>
                </a:cxn>
                <a:cxn ang="0">
                  <a:pos x="332" y="60"/>
                </a:cxn>
                <a:cxn ang="0">
                  <a:pos x="94" y="0"/>
                </a:cxn>
                <a:cxn ang="0">
                  <a:pos x="0" y="330"/>
                </a:cxn>
                <a:cxn ang="0">
                  <a:pos x="360" y="920"/>
                </a:cxn>
                <a:cxn ang="0">
                  <a:pos x="372" y="902"/>
                </a:cxn>
                <a:cxn ang="0">
                  <a:pos x="378" y="828"/>
                </a:cxn>
                <a:cxn ang="0">
                  <a:pos x="378" y="828"/>
                </a:cxn>
                <a:cxn ang="0">
                  <a:pos x="378" y="822"/>
                </a:cxn>
                <a:cxn ang="0">
                  <a:pos x="378" y="810"/>
                </a:cxn>
                <a:cxn ang="0">
                  <a:pos x="380" y="804"/>
                </a:cxn>
                <a:cxn ang="0">
                  <a:pos x="382" y="800"/>
                </a:cxn>
                <a:cxn ang="0">
                  <a:pos x="386" y="796"/>
                </a:cxn>
                <a:cxn ang="0">
                  <a:pos x="394" y="794"/>
                </a:cxn>
                <a:cxn ang="0">
                  <a:pos x="394" y="794"/>
                </a:cxn>
                <a:cxn ang="0">
                  <a:pos x="408" y="796"/>
                </a:cxn>
                <a:cxn ang="0">
                  <a:pos x="418" y="800"/>
                </a:cxn>
                <a:cxn ang="0">
                  <a:pos x="426" y="806"/>
                </a:cxn>
                <a:cxn ang="0">
                  <a:pos x="426" y="806"/>
                </a:cxn>
                <a:cxn ang="0">
                  <a:pos x="428" y="806"/>
                </a:cxn>
                <a:cxn ang="0">
                  <a:pos x="434" y="808"/>
                </a:cxn>
                <a:cxn ang="0">
                  <a:pos x="440" y="806"/>
                </a:cxn>
                <a:cxn ang="0">
                  <a:pos x="442" y="804"/>
                </a:cxn>
                <a:cxn ang="0">
                  <a:pos x="444" y="800"/>
                </a:cxn>
                <a:cxn ang="0">
                  <a:pos x="444" y="800"/>
                </a:cxn>
                <a:cxn ang="0">
                  <a:pos x="466" y="710"/>
                </a:cxn>
                <a:cxn ang="0">
                  <a:pos x="508" y="512"/>
                </a:cxn>
                <a:cxn ang="0">
                  <a:pos x="590" y="126"/>
                </a:cxn>
                <a:cxn ang="0">
                  <a:pos x="584" y="124"/>
                </a:cxn>
              </a:cxnLst>
              <a:rect l="0" t="0" r="r" b="b"/>
              <a:pathLst>
                <a:path w="590" h="920">
                  <a:moveTo>
                    <a:pt x="584" y="124"/>
                  </a:moveTo>
                  <a:lnTo>
                    <a:pt x="342" y="62"/>
                  </a:lnTo>
                  <a:lnTo>
                    <a:pt x="338" y="62"/>
                  </a:lnTo>
                  <a:lnTo>
                    <a:pt x="332" y="60"/>
                  </a:lnTo>
                  <a:lnTo>
                    <a:pt x="332" y="60"/>
                  </a:lnTo>
                  <a:lnTo>
                    <a:pt x="94" y="0"/>
                  </a:lnTo>
                  <a:lnTo>
                    <a:pt x="0" y="330"/>
                  </a:lnTo>
                  <a:lnTo>
                    <a:pt x="360" y="920"/>
                  </a:lnTo>
                  <a:lnTo>
                    <a:pt x="372" y="902"/>
                  </a:lnTo>
                  <a:lnTo>
                    <a:pt x="378" y="828"/>
                  </a:lnTo>
                  <a:lnTo>
                    <a:pt x="378" y="828"/>
                  </a:lnTo>
                  <a:lnTo>
                    <a:pt x="378" y="822"/>
                  </a:lnTo>
                  <a:lnTo>
                    <a:pt x="378" y="810"/>
                  </a:lnTo>
                  <a:lnTo>
                    <a:pt x="380" y="804"/>
                  </a:lnTo>
                  <a:lnTo>
                    <a:pt x="382" y="800"/>
                  </a:lnTo>
                  <a:lnTo>
                    <a:pt x="386" y="796"/>
                  </a:lnTo>
                  <a:lnTo>
                    <a:pt x="394" y="794"/>
                  </a:lnTo>
                  <a:lnTo>
                    <a:pt x="394" y="794"/>
                  </a:lnTo>
                  <a:lnTo>
                    <a:pt x="408" y="796"/>
                  </a:lnTo>
                  <a:lnTo>
                    <a:pt x="418" y="800"/>
                  </a:lnTo>
                  <a:lnTo>
                    <a:pt x="426" y="806"/>
                  </a:lnTo>
                  <a:lnTo>
                    <a:pt x="426" y="806"/>
                  </a:lnTo>
                  <a:lnTo>
                    <a:pt x="428" y="806"/>
                  </a:lnTo>
                  <a:lnTo>
                    <a:pt x="434" y="808"/>
                  </a:lnTo>
                  <a:lnTo>
                    <a:pt x="440" y="806"/>
                  </a:lnTo>
                  <a:lnTo>
                    <a:pt x="442" y="804"/>
                  </a:lnTo>
                  <a:lnTo>
                    <a:pt x="444" y="800"/>
                  </a:lnTo>
                  <a:lnTo>
                    <a:pt x="444" y="800"/>
                  </a:lnTo>
                  <a:lnTo>
                    <a:pt x="466" y="710"/>
                  </a:lnTo>
                  <a:lnTo>
                    <a:pt x="508" y="512"/>
                  </a:lnTo>
                  <a:lnTo>
                    <a:pt x="590" y="126"/>
                  </a:lnTo>
                  <a:lnTo>
                    <a:pt x="584" y="124"/>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5" name="Freeform 68">
              <a:extLst>
                <a:ext uri="{FF2B5EF4-FFF2-40B4-BE49-F238E27FC236}">
                  <a16:creationId xmlns:a16="http://schemas.microsoft.com/office/drawing/2014/main" id="{AB8E2FAB-82A4-B534-76F8-4F6065786ECD}"/>
                </a:ext>
              </a:extLst>
            </p:cNvPr>
            <p:cNvSpPr>
              <a:spLocks/>
            </p:cNvSpPr>
            <p:nvPr>
              <p:custDataLst>
                <p:tags r:id="rId52"/>
              </p:custDataLst>
            </p:nvPr>
          </p:nvSpPr>
          <p:spPr bwMode="auto">
            <a:xfrm>
              <a:off x="5223067" y="1492712"/>
              <a:ext cx="679649" cy="482183"/>
            </a:xfrm>
            <a:custGeom>
              <a:avLst/>
              <a:gdLst/>
              <a:ahLst/>
              <a:cxnLst>
                <a:cxn ang="0">
                  <a:pos x="592" y="400"/>
                </a:cxn>
                <a:cxn ang="0">
                  <a:pos x="592" y="400"/>
                </a:cxn>
                <a:cxn ang="0">
                  <a:pos x="590" y="376"/>
                </a:cxn>
                <a:cxn ang="0">
                  <a:pos x="586" y="356"/>
                </a:cxn>
                <a:cxn ang="0">
                  <a:pos x="582" y="340"/>
                </a:cxn>
                <a:cxn ang="0">
                  <a:pos x="582" y="340"/>
                </a:cxn>
                <a:cxn ang="0">
                  <a:pos x="580" y="328"/>
                </a:cxn>
                <a:cxn ang="0">
                  <a:pos x="578" y="318"/>
                </a:cxn>
                <a:cxn ang="0">
                  <a:pos x="580" y="294"/>
                </a:cxn>
                <a:cxn ang="0">
                  <a:pos x="580" y="294"/>
                </a:cxn>
                <a:cxn ang="0">
                  <a:pos x="572" y="202"/>
                </a:cxn>
                <a:cxn ang="0">
                  <a:pos x="564" y="122"/>
                </a:cxn>
                <a:cxn ang="0">
                  <a:pos x="554" y="96"/>
                </a:cxn>
                <a:cxn ang="0">
                  <a:pos x="560" y="72"/>
                </a:cxn>
                <a:cxn ang="0">
                  <a:pos x="554" y="40"/>
                </a:cxn>
                <a:cxn ang="0">
                  <a:pos x="554" y="40"/>
                </a:cxn>
                <a:cxn ang="0">
                  <a:pos x="448" y="34"/>
                </a:cxn>
                <a:cxn ang="0">
                  <a:pos x="304" y="26"/>
                </a:cxn>
                <a:cxn ang="0">
                  <a:pos x="304" y="26"/>
                </a:cxn>
                <a:cxn ang="0">
                  <a:pos x="244" y="22"/>
                </a:cxn>
                <a:cxn ang="0">
                  <a:pos x="178" y="16"/>
                </a:cxn>
                <a:cxn ang="0">
                  <a:pos x="38" y="0"/>
                </a:cxn>
                <a:cxn ang="0">
                  <a:pos x="0" y="380"/>
                </a:cxn>
                <a:cxn ang="0">
                  <a:pos x="576" y="420"/>
                </a:cxn>
                <a:cxn ang="0">
                  <a:pos x="576" y="420"/>
                </a:cxn>
                <a:cxn ang="0">
                  <a:pos x="586" y="406"/>
                </a:cxn>
                <a:cxn ang="0">
                  <a:pos x="592" y="400"/>
                </a:cxn>
                <a:cxn ang="0">
                  <a:pos x="592" y="400"/>
                </a:cxn>
              </a:cxnLst>
              <a:rect l="0" t="0" r="r" b="b"/>
              <a:pathLst>
                <a:path w="592" h="420">
                  <a:moveTo>
                    <a:pt x="592" y="400"/>
                  </a:moveTo>
                  <a:lnTo>
                    <a:pt x="592" y="400"/>
                  </a:lnTo>
                  <a:lnTo>
                    <a:pt x="590" y="376"/>
                  </a:lnTo>
                  <a:lnTo>
                    <a:pt x="586" y="356"/>
                  </a:lnTo>
                  <a:lnTo>
                    <a:pt x="582" y="340"/>
                  </a:lnTo>
                  <a:lnTo>
                    <a:pt x="582" y="340"/>
                  </a:lnTo>
                  <a:lnTo>
                    <a:pt x="580" y="328"/>
                  </a:lnTo>
                  <a:lnTo>
                    <a:pt x="578" y="318"/>
                  </a:lnTo>
                  <a:lnTo>
                    <a:pt x="580" y="294"/>
                  </a:lnTo>
                  <a:lnTo>
                    <a:pt x="580" y="294"/>
                  </a:lnTo>
                  <a:lnTo>
                    <a:pt x="572" y="202"/>
                  </a:lnTo>
                  <a:lnTo>
                    <a:pt x="564" y="122"/>
                  </a:lnTo>
                  <a:lnTo>
                    <a:pt x="554" y="96"/>
                  </a:lnTo>
                  <a:lnTo>
                    <a:pt x="560" y="72"/>
                  </a:lnTo>
                  <a:lnTo>
                    <a:pt x="554" y="40"/>
                  </a:lnTo>
                  <a:lnTo>
                    <a:pt x="554" y="40"/>
                  </a:lnTo>
                  <a:lnTo>
                    <a:pt x="448" y="34"/>
                  </a:lnTo>
                  <a:lnTo>
                    <a:pt x="304" y="26"/>
                  </a:lnTo>
                  <a:lnTo>
                    <a:pt x="304" y="26"/>
                  </a:lnTo>
                  <a:lnTo>
                    <a:pt x="244" y="22"/>
                  </a:lnTo>
                  <a:lnTo>
                    <a:pt x="178" y="16"/>
                  </a:lnTo>
                  <a:lnTo>
                    <a:pt x="38" y="0"/>
                  </a:lnTo>
                  <a:lnTo>
                    <a:pt x="0" y="380"/>
                  </a:lnTo>
                  <a:lnTo>
                    <a:pt x="576" y="420"/>
                  </a:lnTo>
                  <a:lnTo>
                    <a:pt x="576" y="420"/>
                  </a:lnTo>
                  <a:lnTo>
                    <a:pt x="586" y="406"/>
                  </a:lnTo>
                  <a:lnTo>
                    <a:pt x="592" y="400"/>
                  </a:lnTo>
                  <a:lnTo>
                    <a:pt x="592" y="400"/>
                  </a:lnTo>
                  <a:close/>
                </a:path>
              </a:pathLst>
            </a:custGeom>
            <a:solidFill>
              <a:schemeClr val="bg1">
                <a:lumMod val="50000"/>
              </a:schemeClr>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6" name="Freeform 69">
              <a:extLst>
                <a:ext uri="{FF2B5EF4-FFF2-40B4-BE49-F238E27FC236}">
                  <a16:creationId xmlns:a16="http://schemas.microsoft.com/office/drawing/2014/main" id="{59701CCA-6A6D-A8EE-A374-B669A753238C}"/>
                </a:ext>
              </a:extLst>
            </p:cNvPr>
            <p:cNvSpPr>
              <a:spLocks/>
            </p:cNvSpPr>
            <p:nvPr>
              <p:custDataLst>
                <p:tags r:id="rId53"/>
              </p:custDataLst>
            </p:nvPr>
          </p:nvSpPr>
          <p:spPr bwMode="auto">
            <a:xfrm>
              <a:off x="5186330" y="1928972"/>
              <a:ext cx="737052" cy="452333"/>
            </a:xfrm>
            <a:custGeom>
              <a:avLst/>
              <a:gdLst/>
              <a:ahLst/>
              <a:cxnLst>
                <a:cxn ang="0">
                  <a:pos x="602" y="58"/>
                </a:cxn>
                <a:cxn ang="0">
                  <a:pos x="602" y="58"/>
                </a:cxn>
                <a:cxn ang="0">
                  <a:pos x="604" y="50"/>
                </a:cxn>
                <a:cxn ang="0">
                  <a:pos x="608" y="40"/>
                </a:cxn>
                <a:cxn ang="0">
                  <a:pos x="32" y="0"/>
                </a:cxn>
                <a:cxn ang="0">
                  <a:pos x="0" y="326"/>
                </a:cxn>
                <a:cxn ang="0">
                  <a:pos x="446" y="350"/>
                </a:cxn>
                <a:cxn ang="0">
                  <a:pos x="496" y="378"/>
                </a:cxn>
                <a:cxn ang="0">
                  <a:pos x="550" y="368"/>
                </a:cxn>
                <a:cxn ang="0">
                  <a:pos x="620" y="394"/>
                </a:cxn>
                <a:cxn ang="0">
                  <a:pos x="630" y="342"/>
                </a:cxn>
                <a:cxn ang="0">
                  <a:pos x="618" y="300"/>
                </a:cxn>
                <a:cxn ang="0">
                  <a:pos x="634" y="294"/>
                </a:cxn>
                <a:cxn ang="0">
                  <a:pos x="634" y="294"/>
                </a:cxn>
                <a:cxn ang="0">
                  <a:pos x="638" y="214"/>
                </a:cxn>
                <a:cxn ang="0">
                  <a:pos x="642" y="114"/>
                </a:cxn>
                <a:cxn ang="0">
                  <a:pos x="642" y="114"/>
                </a:cxn>
                <a:cxn ang="0">
                  <a:pos x="640" y="104"/>
                </a:cxn>
                <a:cxn ang="0">
                  <a:pos x="636" y="96"/>
                </a:cxn>
                <a:cxn ang="0">
                  <a:pos x="630" y="88"/>
                </a:cxn>
                <a:cxn ang="0">
                  <a:pos x="624" y="82"/>
                </a:cxn>
                <a:cxn ang="0">
                  <a:pos x="610" y="70"/>
                </a:cxn>
                <a:cxn ang="0">
                  <a:pos x="606" y="64"/>
                </a:cxn>
                <a:cxn ang="0">
                  <a:pos x="602" y="58"/>
                </a:cxn>
                <a:cxn ang="0">
                  <a:pos x="602" y="58"/>
                </a:cxn>
              </a:cxnLst>
              <a:rect l="0" t="0" r="r" b="b"/>
              <a:pathLst>
                <a:path w="642" h="394">
                  <a:moveTo>
                    <a:pt x="602" y="58"/>
                  </a:moveTo>
                  <a:lnTo>
                    <a:pt x="602" y="58"/>
                  </a:lnTo>
                  <a:lnTo>
                    <a:pt x="604" y="50"/>
                  </a:lnTo>
                  <a:lnTo>
                    <a:pt x="608" y="40"/>
                  </a:lnTo>
                  <a:lnTo>
                    <a:pt x="32" y="0"/>
                  </a:lnTo>
                  <a:lnTo>
                    <a:pt x="0" y="326"/>
                  </a:lnTo>
                  <a:lnTo>
                    <a:pt x="446" y="350"/>
                  </a:lnTo>
                  <a:lnTo>
                    <a:pt x="496" y="378"/>
                  </a:lnTo>
                  <a:lnTo>
                    <a:pt x="550" y="368"/>
                  </a:lnTo>
                  <a:lnTo>
                    <a:pt x="620" y="394"/>
                  </a:lnTo>
                  <a:lnTo>
                    <a:pt x="630" y="342"/>
                  </a:lnTo>
                  <a:lnTo>
                    <a:pt x="618" y="300"/>
                  </a:lnTo>
                  <a:lnTo>
                    <a:pt x="634" y="294"/>
                  </a:lnTo>
                  <a:lnTo>
                    <a:pt x="634" y="294"/>
                  </a:lnTo>
                  <a:lnTo>
                    <a:pt x="638" y="214"/>
                  </a:lnTo>
                  <a:lnTo>
                    <a:pt x="642" y="114"/>
                  </a:lnTo>
                  <a:lnTo>
                    <a:pt x="642" y="114"/>
                  </a:lnTo>
                  <a:lnTo>
                    <a:pt x="640" y="104"/>
                  </a:lnTo>
                  <a:lnTo>
                    <a:pt x="636" y="96"/>
                  </a:lnTo>
                  <a:lnTo>
                    <a:pt x="630" y="88"/>
                  </a:lnTo>
                  <a:lnTo>
                    <a:pt x="624" y="82"/>
                  </a:lnTo>
                  <a:lnTo>
                    <a:pt x="610" y="70"/>
                  </a:lnTo>
                  <a:lnTo>
                    <a:pt x="606" y="64"/>
                  </a:lnTo>
                  <a:lnTo>
                    <a:pt x="602" y="58"/>
                  </a:lnTo>
                  <a:lnTo>
                    <a:pt x="602" y="58"/>
                  </a:lnTo>
                  <a:close/>
                </a:path>
              </a:pathLst>
            </a:custGeom>
            <a:solidFill>
              <a:schemeClr val="bg1"/>
            </a:solidFill>
            <a:ln w="3175">
              <a:solidFill>
                <a:schemeClr val="bg1">
                  <a:lumMod val="85000"/>
                </a:schemeClr>
              </a:solidFill>
            </a:ln>
          </p:spPr>
          <p:txBody>
            <a:bodyPr vert="horz" wrap="square" lIns="83092" tIns="41546" rIns="83092" bIns="4154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397" name="TextBox 1396">
              <a:extLst>
                <a:ext uri="{FF2B5EF4-FFF2-40B4-BE49-F238E27FC236}">
                  <a16:creationId xmlns:a16="http://schemas.microsoft.com/office/drawing/2014/main" id="{E3B72A9E-17D6-B8BA-1531-674BECA40E9F}"/>
                </a:ext>
              </a:extLst>
            </p:cNvPr>
            <p:cNvSpPr txBox="1"/>
            <p:nvPr>
              <p:custDataLst>
                <p:tags r:id="rId54"/>
              </p:custDataLst>
            </p:nvPr>
          </p:nvSpPr>
          <p:spPr>
            <a:xfrm>
              <a:off x="4967105" y="5180836"/>
              <a:ext cx="23916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Alaska</a:t>
              </a:r>
            </a:p>
          </p:txBody>
        </p:sp>
        <p:sp>
          <p:nvSpPr>
            <p:cNvPr id="1398" name="TextBox 1397">
              <a:extLst>
                <a:ext uri="{FF2B5EF4-FFF2-40B4-BE49-F238E27FC236}">
                  <a16:creationId xmlns:a16="http://schemas.microsoft.com/office/drawing/2014/main" id="{AED0B926-A090-68CC-4D33-CC31092EC53C}"/>
                </a:ext>
              </a:extLst>
            </p:cNvPr>
            <p:cNvSpPr txBox="1"/>
            <p:nvPr>
              <p:custDataLst>
                <p:tags r:id="rId55"/>
              </p:custDataLst>
            </p:nvPr>
          </p:nvSpPr>
          <p:spPr>
            <a:xfrm>
              <a:off x="3252288" y="4456447"/>
              <a:ext cx="239164"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Hawaii</a:t>
              </a:r>
            </a:p>
          </p:txBody>
        </p:sp>
        <p:sp>
          <p:nvSpPr>
            <p:cNvPr id="1399" name="Oval 1398">
              <a:extLst>
                <a:ext uri="{FF2B5EF4-FFF2-40B4-BE49-F238E27FC236}">
                  <a16:creationId xmlns:a16="http://schemas.microsoft.com/office/drawing/2014/main" id="{0B69E8FD-FE86-3420-9417-BDD29462DA37}"/>
                </a:ext>
              </a:extLst>
            </p:cNvPr>
            <p:cNvSpPr>
              <a:spLocks noChangeAspect="1"/>
            </p:cNvSpPr>
            <p:nvPr>
              <p:custDataLst>
                <p:tags r:id="rId56"/>
              </p:custDataLst>
            </p:nvPr>
          </p:nvSpPr>
          <p:spPr>
            <a:xfrm>
              <a:off x="8200340" y="2225852"/>
              <a:ext cx="60341" cy="60341"/>
            </a:xfrm>
            <a:prstGeom prst="ellipse">
              <a:avLst/>
            </a:prstGeom>
            <a:solidFill>
              <a:srgbClr val="746555"/>
            </a:solidFill>
            <a:ln w="12700" cap="flat" cmpd="sng" algn="ctr">
              <a:solidFill>
                <a:schemeClr val="bg1">
                  <a:lumMod val="85000"/>
                </a:schemeClr>
              </a:solidFill>
              <a:prstDash val="solid"/>
              <a:miter lim="800000"/>
            </a:ln>
            <a:effectLst/>
          </p:spPr>
          <p:txBody>
            <a:bodyPr rot="0" spcFirstLastPara="0" vertOverflow="overflow" horzOverflow="overflow" vert="horz" wrap="square" lIns="83092" tIns="41546" rIns="83092" bIns="41546"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endParaRPr>
            </a:p>
          </p:txBody>
        </p:sp>
        <p:sp>
          <p:nvSpPr>
            <p:cNvPr id="1400" name="TextBox 1399">
              <a:extLst>
                <a:ext uri="{FF2B5EF4-FFF2-40B4-BE49-F238E27FC236}">
                  <a16:creationId xmlns:a16="http://schemas.microsoft.com/office/drawing/2014/main" id="{D3892951-1EFB-E2F1-8A91-978D334F9FB9}"/>
                </a:ext>
              </a:extLst>
            </p:cNvPr>
            <p:cNvSpPr txBox="1"/>
            <p:nvPr>
              <p:custDataLst>
                <p:tags r:id="rId57"/>
              </p:custDataLst>
            </p:nvPr>
          </p:nvSpPr>
          <p:spPr>
            <a:xfrm>
              <a:off x="7991728" y="2543153"/>
              <a:ext cx="593497" cy="94262"/>
            </a:xfrm>
            <a:prstGeom prst="rect">
              <a:avLst/>
            </a:prstGeom>
            <a:ln>
              <a:noFill/>
            </a:ln>
          </p:spPr>
          <p:txBody>
            <a:bodyPr wrap="squar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New Jersey</a:t>
              </a:r>
            </a:p>
          </p:txBody>
        </p:sp>
        <p:sp>
          <p:nvSpPr>
            <p:cNvPr id="1401" name="TextBox 1400">
              <a:extLst>
                <a:ext uri="{FF2B5EF4-FFF2-40B4-BE49-F238E27FC236}">
                  <a16:creationId xmlns:a16="http://schemas.microsoft.com/office/drawing/2014/main" id="{870BC0E8-68BF-3858-AF22-86B08694F8ED}"/>
                </a:ext>
              </a:extLst>
            </p:cNvPr>
            <p:cNvSpPr txBox="1"/>
            <p:nvPr>
              <p:custDataLst>
                <p:tags r:id="rId58"/>
              </p:custDataLst>
            </p:nvPr>
          </p:nvSpPr>
          <p:spPr>
            <a:xfrm>
              <a:off x="8183983" y="2395626"/>
              <a:ext cx="386449"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Connecticut</a:t>
              </a:r>
            </a:p>
          </p:txBody>
        </p:sp>
        <p:cxnSp>
          <p:nvCxnSpPr>
            <p:cNvPr id="1402" name="Straight Connector 1401">
              <a:extLst>
                <a:ext uri="{FF2B5EF4-FFF2-40B4-BE49-F238E27FC236}">
                  <a16:creationId xmlns:a16="http://schemas.microsoft.com/office/drawing/2014/main" id="{DE2F349A-C045-5700-B48F-FFCDA146D207}"/>
                </a:ext>
              </a:extLst>
            </p:cNvPr>
            <p:cNvCxnSpPr>
              <a:stCxn id="1399" idx="4"/>
            </p:cNvCxnSpPr>
            <p:nvPr>
              <p:custDataLst>
                <p:tags r:id="rId59"/>
              </p:custDataLst>
            </p:nvPr>
          </p:nvCxnSpPr>
          <p:spPr>
            <a:xfrm rot="16200000" flipH="1">
              <a:off x="8155816" y="2347922"/>
              <a:ext cx="149389" cy="0"/>
            </a:xfrm>
            <a:prstGeom prst="line">
              <a:avLst/>
            </a:prstGeom>
            <a:noFill/>
            <a:ln w="6350" cap="flat" cmpd="sng" algn="ctr">
              <a:solidFill>
                <a:schemeClr val="bg1">
                  <a:lumMod val="85000"/>
                </a:schemeClr>
              </a:solidFill>
              <a:prstDash val="solid"/>
              <a:miter lim="800000"/>
            </a:ln>
            <a:effectLst/>
          </p:spPr>
        </p:cxnSp>
        <p:sp>
          <p:nvSpPr>
            <p:cNvPr id="1403" name="TextBox 1402">
              <a:extLst>
                <a:ext uri="{FF2B5EF4-FFF2-40B4-BE49-F238E27FC236}">
                  <a16:creationId xmlns:a16="http://schemas.microsoft.com/office/drawing/2014/main" id="{5FC615FD-C2E3-54BC-5BBF-71118CAF658C}"/>
                </a:ext>
              </a:extLst>
            </p:cNvPr>
            <p:cNvSpPr txBox="1"/>
            <p:nvPr>
              <p:custDataLst>
                <p:tags r:id="rId60"/>
              </p:custDataLst>
            </p:nvPr>
          </p:nvSpPr>
          <p:spPr>
            <a:xfrm>
              <a:off x="3677718" y="1268779"/>
              <a:ext cx="386449"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Washington</a:t>
              </a:r>
            </a:p>
          </p:txBody>
        </p:sp>
        <p:sp>
          <p:nvSpPr>
            <p:cNvPr id="1404" name="TextBox 1403">
              <a:extLst>
                <a:ext uri="{FF2B5EF4-FFF2-40B4-BE49-F238E27FC236}">
                  <a16:creationId xmlns:a16="http://schemas.microsoft.com/office/drawing/2014/main" id="{56E76871-B8DA-4C88-3212-ACF075D29988}"/>
                </a:ext>
              </a:extLst>
            </p:cNvPr>
            <p:cNvSpPr txBox="1"/>
            <p:nvPr>
              <p:custDataLst>
                <p:tags r:id="rId61"/>
              </p:custDataLst>
            </p:nvPr>
          </p:nvSpPr>
          <p:spPr>
            <a:xfrm>
              <a:off x="4491977" y="1539905"/>
              <a:ext cx="295896"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Montana</a:t>
              </a:r>
            </a:p>
          </p:txBody>
        </p:sp>
        <p:sp>
          <p:nvSpPr>
            <p:cNvPr id="1405" name="TextBox 1404">
              <a:extLst>
                <a:ext uri="{FF2B5EF4-FFF2-40B4-BE49-F238E27FC236}">
                  <a16:creationId xmlns:a16="http://schemas.microsoft.com/office/drawing/2014/main" id="{00C7049A-4F65-5FF0-820B-0A32C34EB926}"/>
                </a:ext>
              </a:extLst>
            </p:cNvPr>
            <p:cNvSpPr txBox="1"/>
            <p:nvPr>
              <p:custDataLst>
                <p:tags r:id="rId62"/>
              </p:custDataLst>
            </p:nvPr>
          </p:nvSpPr>
          <p:spPr>
            <a:xfrm>
              <a:off x="5384398" y="1595955"/>
              <a:ext cx="250073" cy="188525"/>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North</a:t>
              </a:r>
              <a:b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b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Dakota</a:t>
              </a:r>
            </a:p>
          </p:txBody>
        </p:sp>
        <p:sp>
          <p:nvSpPr>
            <p:cNvPr id="1406" name="TextBox 1405">
              <a:extLst>
                <a:ext uri="{FF2B5EF4-FFF2-40B4-BE49-F238E27FC236}">
                  <a16:creationId xmlns:a16="http://schemas.microsoft.com/office/drawing/2014/main" id="{92DFF51B-B27F-9D0A-E1F4-589E74BB198F}"/>
                </a:ext>
              </a:extLst>
            </p:cNvPr>
            <p:cNvSpPr txBox="1"/>
            <p:nvPr>
              <p:custDataLst>
                <p:tags r:id="rId63"/>
              </p:custDataLst>
            </p:nvPr>
          </p:nvSpPr>
          <p:spPr>
            <a:xfrm>
              <a:off x="5942555" y="1807065"/>
              <a:ext cx="342809"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Minnesota</a:t>
              </a:r>
            </a:p>
          </p:txBody>
        </p:sp>
        <p:sp>
          <p:nvSpPr>
            <p:cNvPr id="1407" name="TextBox 1406">
              <a:extLst>
                <a:ext uri="{FF2B5EF4-FFF2-40B4-BE49-F238E27FC236}">
                  <a16:creationId xmlns:a16="http://schemas.microsoft.com/office/drawing/2014/main" id="{48C995A4-35D7-67F8-BF8C-956E48A09C02}"/>
                </a:ext>
              </a:extLst>
            </p:cNvPr>
            <p:cNvSpPr txBox="1"/>
            <p:nvPr>
              <p:custDataLst>
                <p:tags r:id="rId64"/>
              </p:custDataLst>
            </p:nvPr>
          </p:nvSpPr>
          <p:spPr>
            <a:xfrm>
              <a:off x="3350002" y="1830865"/>
              <a:ext cx="260984"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Oregon</a:t>
              </a:r>
            </a:p>
          </p:txBody>
        </p:sp>
        <p:sp>
          <p:nvSpPr>
            <p:cNvPr id="1408" name="TextBox 1407">
              <a:extLst>
                <a:ext uri="{FF2B5EF4-FFF2-40B4-BE49-F238E27FC236}">
                  <a16:creationId xmlns:a16="http://schemas.microsoft.com/office/drawing/2014/main" id="{4CC35FEE-F5A1-81B0-47A4-58DE76E4071A}"/>
                </a:ext>
              </a:extLst>
            </p:cNvPr>
            <p:cNvSpPr txBox="1"/>
            <p:nvPr>
              <p:custDataLst>
                <p:tags r:id="rId65"/>
              </p:custDataLst>
            </p:nvPr>
          </p:nvSpPr>
          <p:spPr>
            <a:xfrm>
              <a:off x="4069666" y="1969735"/>
              <a:ext cx="20643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Idaho</a:t>
              </a:r>
            </a:p>
          </p:txBody>
        </p:sp>
        <p:sp>
          <p:nvSpPr>
            <p:cNvPr id="1409" name="TextBox 1408">
              <a:extLst>
                <a:ext uri="{FF2B5EF4-FFF2-40B4-BE49-F238E27FC236}">
                  <a16:creationId xmlns:a16="http://schemas.microsoft.com/office/drawing/2014/main" id="{6D1EF68B-4E6F-8DDF-ABFC-B578CCB3E914}"/>
                </a:ext>
              </a:extLst>
            </p:cNvPr>
            <p:cNvSpPr txBox="1"/>
            <p:nvPr>
              <p:custDataLst>
                <p:tags r:id="rId66"/>
              </p:custDataLst>
            </p:nvPr>
          </p:nvSpPr>
          <p:spPr>
            <a:xfrm>
              <a:off x="4782654" y="2137519"/>
              <a:ext cx="31444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Wyoming</a:t>
              </a:r>
            </a:p>
          </p:txBody>
        </p:sp>
        <p:sp>
          <p:nvSpPr>
            <p:cNvPr id="1410" name="TextBox 1409">
              <a:extLst>
                <a:ext uri="{FF2B5EF4-FFF2-40B4-BE49-F238E27FC236}">
                  <a16:creationId xmlns:a16="http://schemas.microsoft.com/office/drawing/2014/main" id="{48AB9BBE-8C48-D4DF-4610-1527F171AC37}"/>
                </a:ext>
              </a:extLst>
            </p:cNvPr>
            <p:cNvSpPr txBox="1"/>
            <p:nvPr>
              <p:custDataLst>
                <p:tags r:id="rId67"/>
              </p:custDataLst>
            </p:nvPr>
          </p:nvSpPr>
          <p:spPr>
            <a:xfrm>
              <a:off x="5370786" y="2432635"/>
              <a:ext cx="323171"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Nebraska</a:t>
              </a:r>
            </a:p>
          </p:txBody>
        </p:sp>
        <p:sp>
          <p:nvSpPr>
            <p:cNvPr id="1411" name="TextBox 1410">
              <a:extLst>
                <a:ext uri="{FF2B5EF4-FFF2-40B4-BE49-F238E27FC236}">
                  <a16:creationId xmlns:a16="http://schemas.microsoft.com/office/drawing/2014/main" id="{025F38BE-E2C3-5257-C1D3-CBDE1ED577CA}"/>
                </a:ext>
              </a:extLst>
            </p:cNvPr>
            <p:cNvSpPr txBox="1"/>
            <p:nvPr>
              <p:custDataLst>
                <p:tags r:id="rId68"/>
              </p:custDataLst>
            </p:nvPr>
          </p:nvSpPr>
          <p:spPr>
            <a:xfrm>
              <a:off x="5342645" y="2068934"/>
              <a:ext cx="43554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South Dakota</a:t>
              </a:r>
            </a:p>
          </p:txBody>
        </p:sp>
        <p:sp>
          <p:nvSpPr>
            <p:cNvPr id="1412" name="TextBox 1411">
              <a:extLst>
                <a:ext uri="{FF2B5EF4-FFF2-40B4-BE49-F238E27FC236}">
                  <a16:creationId xmlns:a16="http://schemas.microsoft.com/office/drawing/2014/main" id="{D4445D4A-3D87-C7DB-7196-D5B8B4F64119}"/>
                </a:ext>
              </a:extLst>
            </p:cNvPr>
            <p:cNvSpPr txBox="1"/>
            <p:nvPr>
              <p:custDataLst>
                <p:tags r:id="rId69"/>
              </p:custDataLst>
            </p:nvPr>
          </p:nvSpPr>
          <p:spPr>
            <a:xfrm>
              <a:off x="6321827" y="2059723"/>
              <a:ext cx="34062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Wisconsin</a:t>
              </a:r>
            </a:p>
          </p:txBody>
        </p:sp>
        <p:sp>
          <p:nvSpPr>
            <p:cNvPr id="1413" name="TextBox 1412">
              <a:extLst>
                <a:ext uri="{FF2B5EF4-FFF2-40B4-BE49-F238E27FC236}">
                  <a16:creationId xmlns:a16="http://schemas.microsoft.com/office/drawing/2014/main" id="{699D70B5-70E9-A076-8250-93B3FEB884CB}"/>
                </a:ext>
              </a:extLst>
            </p:cNvPr>
            <p:cNvSpPr txBox="1"/>
            <p:nvPr>
              <p:custDataLst>
                <p:tags r:id="rId70"/>
              </p:custDataLst>
            </p:nvPr>
          </p:nvSpPr>
          <p:spPr>
            <a:xfrm>
              <a:off x="6893763" y="2207806"/>
              <a:ext cx="30353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Michigan</a:t>
              </a:r>
            </a:p>
          </p:txBody>
        </p:sp>
        <p:sp>
          <p:nvSpPr>
            <p:cNvPr id="1414" name="TextBox 1413">
              <a:extLst>
                <a:ext uri="{FF2B5EF4-FFF2-40B4-BE49-F238E27FC236}">
                  <a16:creationId xmlns:a16="http://schemas.microsoft.com/office/drawing/2014/main" id="{15616D5E-25DB-1B22-0A9D-F36C4C139631}"/>
                </a:ext>
              </a:extLst>
            </p:cNvPr>
            <p:cNvSpPr txBox="1"/>
            <p:nvPr>
              <p:custDataLst>
                <p:tags r:id="rId71"/>
              </p:custDataLst>
            </p:nvPr>
          </p:nvSpPr>
          <p:spPr>
            <a:xfrm>
              <a:off x="7570393" y="2144746"/>
              <a:ext cx="542456" cy="94262"/>
            </a:xfrm>
            <a:prstGeom prst="rect">
              <a:avLst/>
            </a:prstGeom>
            <a:ln>
              <a:noFill/>
            </a:ln>
          </p:spPr>
          <p:txBody>
            <a:bodyPr wrap="squar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New York</a:t>
              </a:r>
            </a:p>
          </p:txBody>
        </p:sp>
        <p:sp>
          <p:nvSpPr>
            <p:cNvPr id="1415" name="TextBox 1414">
              <a:extLst>
                <a:ext uri="{FF2B5EF4-FFF2-40B4-BE49-F238E27FC236}">
                  <a16:creationId xmlns:a16="http://schemas.microsoft.com/office/drawing/2014/main" id="{AEB5AC9D-E72F-5824-6E3B-0C7B2C036FE9}"/>
                </a:ext>
              </a:extLst>
            </p:cNvPr>
            <p:cNvSpPr txBox="1"/>
            <p:nvPr>
              <p:custDataLst>
                <p:tags r:id="rId72"/>
              </p:custDataLst>
            </p:nvPr>
          </p:nvSpPr>
          <p:spPr>
            <a:xfrm>
              <a:off x="7892199" y="1854196"/>
              <a:ext cx="288259"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Vermont</a:t>
              </a:r>
            </a:p>
          </p:txBody>
        </p:sp>
        <p:sp>
          <p:nvSpPr>
            <p:cNvPr id="1416" name="TextBox 1415">
              <a:extLst>
                <a:ext uri="{FF2B5EF4-FFF2-40B4-BE49-F238E27FC236}">
                  <a16:creationId xmlns:a16="http://schemas.microsoft.com/office/drawing/2014/main" id="{4AE7D267-17C2-D68E-C301-D084A69824AD}"/>
                </a:ext>
              </a:extLst>
            </p:cNvPr>
            <p:cNvSpPr txBox="1"/>
            <p:nvPr>
              <p:custDataLst>
                <p:tags r:id="rId73"/>
              </p:custDataLst>
            </p:nvPr>
          </p:nvSpPr>
          <p:spPr>
            <a:xfrm>
              <a:off x="8380899" y="1645730"/>
              <a:ext cx="22061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Maine</a:t>
              </a:r>
            </a:p>
          </p:txBody>
        </p:sp>
        <p:sp>
          <p:nvSpPr>
            <p:cNvPr id="1417" name="TextBox 1416">
              <a:extLst>
                <a:ext uri="{FF2B5EF4-FFF2-40B4-BE49-F238E27FC236}">
                  <a16:creationId xmlns:a16="http://schemas.microsoft.com/office/drawing/2014/main" id="{6AD012AE-74B4-DCD4-3E3F-8864C4B89B1D}"/>
                </a:ext>
              </a:extLst>
            </p:cNvPr>
            <p:cNvSpPr txBox="1"/>
            <p:nvPr>
              <p:custDataLst>
                <p:tags r:id="rId74"/>
              </p:custDataLst>
            </p:nvPr>
          </p:nvSpPr>
          <p:spPr>
            <a:xfrm>
              <a:off x="8283003" y="1930527"/>
              <a:ext cx="50536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New Hampshire</a:t>
              </a:r>
            </a:p>
          </p:txBody>
        </p:sp>
        <p:sp>
          <p:nvSpPr>
            <p:cNvPr id="1418" name="TextBox 1417">
              <a:extLst>
                <a:ext uri="{FF2B5EF4-FFF2-40B4-BE49-F238E27FC236}">
                  <a16:creationId xmlns:a16="http://schemas.microsoft.com/office/drawing/2014/main" id="{DE8D87D4-23A4-B459-4A01-C703A9324A5A}"/>
                </a:ext>
              </a:extLst>
            </p:cNvPr>
            <p:cNvSpPr txBox="1"/>
            <p:nvPr>
              <p:custDataLst>
                <p:tags r:id="rId75"/>
              </p:custDataLst>
            </p:nvPr>
          </p:nvSpPr>
          <p:spPr>
            <a:xfrm>
              <a:off x="8363895" y="2082176"/>
              <a:ext cx="477001"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Massachusetts</a:t>
              </a:r>
            </a:p>
          </p:txBody>
        </p:sp>
        <p:sp>
          <p:nvSpPr>
            <p:cNvPr id="1419" name="TextBox 1418">
              <a:extLst>
                <a:ext uri="{FF2B5EF4-FFF2-40B4-BE49-F238E27FC236}">
                  <a16:creationId xmlns:a16="http://schemas.microsoft.com/office/drawing/2014/main" id="{5F6C7126-685A-F278-266B-D69D957BA7DE}"/>
                </a:ext>
              </a:extLst>
            </p:cNvPr>
            <p:cNvSpPr txBox="1"/>
            <p:nvPr>
              <p:custDataLst>
                <p:tags r:id="rId76"/>
              </p:custDataLst>
            </p:nvPr>
          </p:nvSpPr>
          <p:spPr>
            <a:xfrm>
              <a:off x="8391278" y="2194597"/>
              <a:ext cx="425724"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Rhode Island</a:t>
              </a:r>
            </a:p>
          </p:txBody>
        </p:sp>
        <p:sp>
          <p:nvSpPr>
            <p:cNvPr id="1420" name="TextBox 1419">
              <a:extLst>
                <a:ext uri="{FF2B5EF4-FFF2-40B4-BE49-F238E27FC236}">
                  <a16:creationId xmlns:a16="http://schemas.microsoft.com/office/drawing/2014/main" id="{A5481CB0-0063-64FB-685B-A36AD4C96BDE}"/>
                </a:ext>
              </a:extLst>
            </p:cNvPr>
            <p:cNvSpPr txBox="1"/>
            <p:nvPr>
              <p:custDataLst>
                <p:tags r:id="rId77"/>
              </p:custDataLst>
            </p:nvPr>
          </p:nvSpPr>
          <p:spPr>
            <a:xfrm>
              <a:off x="3414631" y="2891541"/>
              <a:ext cx="317716"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California</a:t>
              </a:r>
            </a:p>
          </p:txBody>
        </p:sp>
        <p:sp>
          <p:nvSpPr>
            <p:cNvPr id="1421" name="TextBox 1420">
              <a:extLst>
                <a:ext uri="{FF2B5EF4-FFF2-40B4-BE49-F238E27FC236}">
                  <a16:creationId xmlns:a16="http://schemas.microsoft.com/office/drawing/2014/main" id="{82A561AC-1D34-7EDA-17A5-C69A3BD43EC4}"/>
                </a:ext>
              </a:extLst>
            </p:cNvPr>
            <p:cNvSpPr txBox="1"/>
            <p:nvPr>
              <p:custDataLst>
                <p:tags r:id="rId78"/>
              </p:custDataLst>
            </p:nvPr>
          </p:nvSpPr>
          <p:spPr>
            <a:xfrm>
              <a:off x="3707655" y="2470143"/>
              <a:ext cx="268621"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Nevada</a:t>
              </a:r>
            </a:p>
          </p:txBody>
        </p:sp>
        <p:sp>
          <p:nvSpPr>
            <p:cNvPr id="1422" name="TextBox 1421">
              <a:extLst>
                <a:ext uri="{FF2B5EF4-FFF2-40B4-BE49-F238E27FC236}">
                  <a16:creationId xmlns:a16="http://schemas.microsoft.com/office/drawing/2014/main" id="{054B0FE9-1CC0-393D-F289-8AB8EF8DB764}"/>
                </a:ext>
              </a:extLst>
            </p:cNvPr>
            <p:cNvSpPr txBox="1"/>
            <p:nvPr>
              <p:custDataLst>
                <p:tags r:id="rId79"/>
              </p:custDataLst>
            </p:nvPr>
          </p:nvSpPr>
          <p:spPr>
            <a:xfrm>
              <a:off x="4300551" y="2609011"/>
              <a:ext cx="181341"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Utah</a:t>
              </a:r>
            </a:p>
          </p:txBody>
        </p:sp>
        <p:sp>
          <p:nvSpPr>
            <p:cNvPr id="1423" name="TextBox 1422">
              <a:extLst>
                <a:ext uri="{FF2B5EF4-FFF2-40B4-BE49-F238E27FC236}">
                  <a16:creationId xmlns:a16="http://schemas.microsoft.com/office/drawing/2014/main" id="{FF594912-EFD4-FB9F-4C4D-33319BB67793}"/>
                </a:ext>
              </a:extLst>
            </p:cNvPr>
            <p:cNvSpPr txBox="1"/>
            <p:nvPr>
              <p:custDataLst>
                <p:tags r:id="rId80"/>
              </p:custDataLst>
            </p:nvPr>
          </p:nvSpPr>
          <p:spPr>
            <a:xfrm>
              <a:off x="4808297" y="2747880"/>
              <a:ext cx="30789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Colorado</a:t>
              </a:r>
            </a:p>
          </p:txBody>
        </p:sp>
        <p:sp>
          <p:nvSpPr>
            <p:cNvPr id="1424" name="TextBox 1423">
              <a:extLst>
                <a:ext uri="{FF2B5EF4-FFF2-40B4-BE49-F238E27FC236}">
                  <a16:creationId xmlns:a16="http://schemas.microsoft.com/office/drawing/2014/main" id="{7F0E57F7-9F90-9554-D8A4-B4D4508B463F}"/>
                </a:ext>
              </a:extLst>
            </p:cNvPr>
            <p:cNvSpPr txBox="1"/>
            <p:nvPr>
              <p:custDataLst>
                <p:tags r:id="rId81"/>
              </p:custDataLst>
            </p:nvPr>
          </p:nvSpPr>
          <p:spPr>
            <a:xfrm>
              <a:off x="5552867" y="2886752"/>
              <a:ext cx="260984"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Kansas</a:t>
              </a:r>
            </a:p>
          </p:txBody>
        </p:sp>
        <p:sp>
          <p:nvSpPr>
            <p:cNvPr id="1425" name="TextBox 1424">
              <a:extLst>
                <a:ext uri="{FF2B5EF4-FFF2-40B4-BE49-F238E27FC236}">
                  <a16:creationId xmlns:a16="http://schemas.microsoft.com/office/drawing/2014/main" id="{DCE19E5E-3265-33EC-87D2-7824EA622782}"/>
                </a:ext>
              </a:extLst>
            </p:cNvPr>
            <p:cNvSpPr txBox="1"/>
            <p:nvPr>
              <p:custDataLst>
                <p:tags r:id="rId82"/>
              </p:custDataLst>
            </p:nvPr>
          </p:nvSpPr>
          <p:spPr>
            <a:xfrm>
              <a:off x="6133022" y="2417250"/>
              <a:ext cx="181341"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Iowa</a:t>
              </a:r>
            </a:p>
          </p:txBody>
        </p:sp>
        <p:sp>
          <p:nvSpPr>
            <p:cNvPr id="1426" name="TextBox 1425">
              <a:extLst>
                <a:ext uri="{FF2B5EF4-FFF2-40B4-BE49-F238E27FC236}">
                  <a16:creationId xmlns:a16="http://schemas.microsoft.com/office/drawing/2014/main" id="{F3664B08-4BB1-2229-2194-8EFF1CEED796}"/>
                </a:ext>
              </a:extLst>
            </p:cNvPr>
            <p:cNvSpPr txBox="1"/>
            <p:nvPr>
              <p:custDataLst>
                <p:tags r:id="rId83"/>
              </p:custDataLst>
            </p:nvPr>
          </p:nvSpPr>
          <p:spPr>
            <a:xfrm>
              <a:off x="6503124" y="2622249"/>
              <a:ext cx="223889"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Illinois</a:t>
              </a:r>
            </a:p>
          </p:txBody>
        </p:sp>
        <p:sp>
          <p:nvSpPr>
            <p:cNvPr id="1427" name="TextBox 1426">
              <a:extLst>
                <a:ext uri="{FF2B5EF4-FFF2-40B4-BE49-F238E27FC236}">
                  <a16:creationId xmlns:a16="http://schemas.microsoft.com/office/drawing/2014/main" id="{5E7F3A40-6FA7-7C29-6330-C02A85172E38}"/>
                </a:ext>
              </a:extLst>
            </p:cNvPr>
            <p:cNvSpPr txBox="1"/>
            <p:nvPr>
              <p:custDataLst>
                <p:tags r:id="rId84"/>
              </p:custDataLst>
            </p:nvPr>
          </p:nvSpPr>
          <p:spPr>
            <a:xfrm>
              <a:off x="6211632" y="3038855"/>
              <a:ext cx="28607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Missouri</a:t>
              </a:r>
            </a:p>
          </p:txBody>
        </p:sp>
        <p:sp>
          <p:nvSpPr>
            <p:cNvPr id="1428" name="TextBox 1427">
              <a:extLst>
                <a:ext uri="{FF2B5EF4-FFF2-40B4-BE49-F238E27FC236}">
                  <a16:creationId xmlns:a16="http://schemas.microsoft.com/office/drawing/2014/main" id="{5070CAF0-8618-8BE0-04A1-674792015743}"/>
                </a:ext>
              </a:extLst>
            </p:cNvPr>
            <p:cNvSpPr txBox="1"/>
            <p:nvPr>
              <p:custDataLst>
                <p:tags r:id="rId85"/>
              </p:custDataLst>
            </p:nvPr>
          </p:nvSpPr>
          <p:spPr>
            <a:xfrm>
              <a:off x="6198325" y="3296753"/>
              <a:ext cx="315534"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Arkansas</a:t>
              </a:r>
            </a:p>
          </p:txBody>
        </p:sp>
        <p:sp>
          <p:nvSpPr>
            <p:cNvPr id="1429" name="TextBox 1428">
              <a:extLst>
                <a:ext uri="{FF2B5EF4-FFF2-40B4-BE49-F238E27FC236}">
                  <a16:creationId xmlns:a16="http://schemas.microsoft.com/office/drawing/2014/main" id="{03B23050-1274-A4E0-A4FD-8EF910602661}"/>
                </a:ext>
              </a:extLst>
            </p:cNvPr>
            <p:cNvSpPr txBox="1"/>
            <p:nvPr>
              <p:custDataLst>
                <p:tags r:id="rId86"/>
              </p:custDataLst>
            </p:nvPr>
          </p:nvSpPr>
          <p:spPr>
            <a:xfrm>
              <a:off x="6785798" y="3197565"/>
              <a:ext cx="365720"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Tennessee</a:t>
              </a:r>
            </a:p>
          </p:txBody>
        </p:sp>
        <p:sp>
          <p:nvSpPr>
            <p:cNvPr id="1430" name="TextBox 1429">
              <a:extLst>
                <a:ext uri="{FF2B5EF4-FFF2-40B4-BE49-F238E27FC236}">
                  <a16:creationId xmlns:a16="http://schemas.microsoft.com/office/drawing/2014/main" id="{530F22AF-D947-AAC5-43AD-2BB0FF0B2848}"/>
                </a:ext>
              </a:extLst>
            </p:cNvPr>
            <p:cNvSpPr txBox="1"/>
            <p:nvPr>
              <p:custDataLst>
                <p:tags r:id="rId87"/>
              </p:custDataLst>
            </p:nvPr>
          </p:nvSpPr>
          <p:spPr>
            <a:xfrm>
              <a:off x="6920532" y="2992573"/>
              <a:ext cx="311170"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Kentucky</a:t>
              </a:r>
            </a:p>
          </p:txBody>
        </p:sp>
        <p:sp>
          <p:nvSpPr>
            <p:cNvPr id="1431" name="TextBox 1430">
              <a:extLst>
                <a:ext uri="{FF2B5EF4-FFF2-40B4-BE49-F238E27FC236}">
                  <a16:creationId xmlns:a16="http://schemas.microsoft.com/office/drawing/2014/main" id="{EF753133-81EC-7C00-1B0B-239D73E619A1}"/>
                </a:ext>
              </a:extLst>
            </p:cNvPr>
            <p:cNvSpPr txBox="1"/>
            <p:nvPr>
              <p:custDataLst>
                <p:tags r:id="rId88"/>
              </p:custDataLst>
            </p:nvPr>
          </p:nvSpPr>
          <p:spPr>
            <a:xfrm>
              <a:off x="6827001" y="2684470"/>
              <a:ext cx="256620"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Indiana</a:t>
              </a:r>
            </a:p>
          </p:txBody>
        </p:sp>
        <p:sp>
          <p:nvSpPr>
            <p:cNvPr id="1432" name="TextBox 1431">
              <a:extLst>
                <a:ext uri="{FF2B5EF4-FFF2-40B4-BE49-F238E27FC236}">
                  <a16:creationId xmlns:a16="http://schemas.microsoft.com/office/drawing/2014/main" id="{3CED2503-89BB-2531-4E48-5E19EF3F05C2}"/>
                </a:ext>
              </a:extLst>
            </p:cNvPr>
            <p:cNvSpPr txBox="1"/>
            <p:nvPr>
              <p:custDataLst>
                <p:tags r:id="rId89"/>
              </p:custDataLst>
            </p:nvPr>
          </p:nvSpPr>
          <p:spPr>
            <a:xfrm>
              <a:off x="7170222" y="2612976"/>
              <a:ext cx="181341"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Ohio</a:t>
              </a:r>
            </a:p>
          </p:txBody>
        </p:sp>
        <p:sp>
          <p:nvSpPr>
            <p:cNvPr id="1433" name="TextBox 1432">
              <a:extLst>
                <a:ext uri="{FF2B5EF4-FFF2-40B4-BE49-F238E27FC236}">
                  <a16:creationId xmlns:a16="http://schemas.microsoft.com/office/drawing/2014/main" id="{70FB2A58-18B4-AD06-8F60-26FF1544ACF6}"/>
                </a:ext>
              </a:extLst>
            </p:cNvPr>
            <p:cNvSpPr txBox="1"/>
            <p:nvPr>
              <p:custDataLst>
                <p:tags r:id="rId90"/>
              </p:custDataLst>
            </p:nvPr>
          </p:nvSpPr>
          <p:spPr>
            <a:xfrm>
              <a:off x="7514129" y="2396584"/>
              <a:ext cx="430088"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Pennsylvania</a:t>
              </a:r>
            </a:p>
          </p:txBody>
        </p:sp>
        <p:sp>
          <p:nvSpPr>
            <p:cNvPr id="1434" name="TextBox 1433">
              <a:extLst>
                <a:ext uri="{FF2B5EF4-FFF2-40B4-BE49-F238E27FC236}">
                  <a16:creationId xmlns:a16="http://schemas.microsoft.com/office/drawing/2014/main" id="{A9DB61DE-A7A6-B299-05D0-74AAADDDA16B}"/>
                </a:ext>
              </a:extLst>
            </p:cNvPr>
            <p:cNvSpPr txBox="1"/>
            <p:nvPr>
              <p:custDataLst>
                <p:tags r:id="rId91"/>
              </p:custDataLst>
            </p:nvPr>
          </p:nvSpPr>
          <p:spPr>
            <a:xfrm>
              <a:off x="4047822" y="3321370"/>
              <a:ext cx="26425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Arizona</a:t>
              </a:r>
            </a:p>
          </p:txBody>
        </p:sp>
        <p:sp>
          <p:nvSpPr>
            <p:cNvPr id="1435" name="TextBox 1434">
              <a:extLst>
                <a:ext uri="{FF2B5EF4-FFF2-40B4-BE49-F238E27FC236}">
                  <a16:creationId xmlns:a16="http://schemas.microsoft.com/office/drawing/2014/main" id="{8B9F5D96-1725-709A-7059-7C7EE7C26CFF}"/>
                </a:ext>
              </a:extLst>
            </p:cNvPr>
            <p:cNvSpPr txBox="1"/>
            <p:nvPr>
              <p:custDataLst>
                <p:tags r:id="rId92"/>
              </p:custDataLst>
            </p:nvPr>
          </p:nvSpPr>
          <p:spPr>
            <a:xfrm>
              <a:off x="4702273" y="3311297"/>
              <a:ext cx="250073" cy="188525"/>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New</a:t>
              </a:r>
              <a:b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b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Mexico</a:t>
              </a:r>
            </a:p>
          </p:txBody>
        </p:sp>
        <p:sp>
          <p:nvSpPr>
            <p:cNvPr id="1436" name="TextBox 1435">
              <a:extLst>
                <a:ext uri="{FF2B5EF4-FFF2-40B4-BE49-F238E27FC236}">
                  <a16:creationId xmlns:a16="http://schemas.microsoft.com/office/drawing/2014/main" id="{835C0291-D5F6-3FB5-59FE-D4B2096B66BE}"/>
                </a:ext>
              </a:extLst>
            </p:cNvPr>
            <p:cNvSpPr txBox="1"/>
            <p:nvPr>
              <p:custDataLst>
                <p:tags r:id="rId93"/>
              </p:custDataLst>
            </p:nvPr>
          </p:nvSpPr>
          <p:spPr>
            <a:xfrm>
              <a:off x="5463209" y="3876850"/>
              <a:ext cx="221708"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Texas</a:t>
              </a:r>
            </a:p>
          </p:txBody>
        </p:sp>
        <p:sp>
          <p:nvSpPr>
            <p:cNvPr id="1437" name="TextBox 1436">
              <a:extLst>
                <a:ext uri="{FF2B5EF4-FFF2-40B4-BE49-F238E27FC236}">
                  <a16:creationId xmlns:a16="http://schemas.microsoft.com/office/drawing/2014/main" id="{37369A8E-523A-B5D7-3991-6B29375F52A2}"/>
                </a:ext>
              </a:extLst>
            </p:cNvPr>
            <p:cNvSpPr txBox="1"/>
            <p:nvPr>
              <p:custDataLst>
                <p:tags r:id="rId94"/>
              </p:custDataLst>
            </p:nvPr>
          </p:nvSpPr>
          <p:spPr>
            <a:xfrm>
              <a:off x="6228452" y="3949459"/>
              <a:ext cx="322080"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Louisiana</a:t>
              </a:r>
            </a:p>
          </p:txBody>
        </p:sp>
        <p:sp>
          <p:nvSpPr>
            <p:cNvPr id="1438" name="TextBox 1437">
              <a:extLst>
                <a:ext uri="{FF2B5EF4-FFF2-40B4-BE49-F238E27FC236}">
                  <a16:creationId xmlns:a16="http://schemas.microsoft.com/office/drawing/2014/main" id="{3E2BFC80-E2BD-EA07-23F8-C3C04753E2E0}"/>
                </a:ext>
              </a:extLst>
            </p:cNvPr>
            <p:cNvSpPr txBox="1"/>
            <p:nvPr>
              <p:custDataLst>
                <p:tags r:id="rId95"/>
              </p:custDataLst>
            </p:nvPr>
          </p:nvSpPr>
          <p:spPr>
            <a:xfrm>
              <a:off x="6481447" y="3650965"/>
              <a:ext cx="35808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Mississippi</a:t>
              </a:r>
            </a:p>
          </p:txBody>
        </p:sp>
        <p:sp>
          <p:nvSpPr>
            <p:cNvPr id="1439" name="TextBox 1438">
              <a:extLst>
                <a:ext uri="{FF2B5EF4-FFF2-40B4-BE49-F238E27FC236}">
                  <a16:creationId xmlns:a16="http://schemas.microsoft.com/office/drawing/2014/main" id="{55D0B659-C3B2-915F-C14E-A2251AB7AC50}"/>
                </a:ext>
              </a:extLst>
            </p:cNvPr>
            <p:cNvSpPr txBox="1"/>
            <p:nvPr>
              <p:custDataLst>
                <p:tags r:id="rId96"/>
              </p:custDataLst>
            </p:nvPr>
          </p:nvSpPr>
          <p:spPr>
            <a:xfrm>
              <a:off x="5680847" y="3387512"/>
              <a:ext cx="339536"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Oklahoma</a:t>
              </a:r>
            </a:p>
          </p:txBody>
        </p:sp>
        <p:sp>
          <p:nvSpPr>
            <p:cNvPr id="1440" name="TextBox 1439">
              <a:extLst>
                <a:ext uri="{FF2B5EF4-FFF2-40B4-BE49-F238E27FC236}">
                  <a16:creationId xmlns:a16="http://schemas.microsoft.com/office/drawing/2014/main" id="{3F016DA0-EEF6-EEFC-8571-B13F43D8CE58}"/>
                </a:ext>
              </a:extLst>
            </p:cNvPr>
            <p:cNvSpPr txBox="1"/>
            <p:nvPr>
              <p:custDataLst>
                <p:tags r:id="rId97"/>
              </p:custDataLst>
            </p:nvPr>
          </p:nvSpPr>
          <p:spPr>
            <a:xfrm>
              <a:off x="7191862" y="3577020"/>
              <a:ext cx="27516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Georgia</a:t>
              </a:r>
            </a:p>
          </p:txBody>
        </p:sp>
        <p:sp>
          <p:nvSpPr>
            <p:cNvPr id="1441" name="TextBox 1440">
              <a:extLst>
                <a:ext uri="{FF2B5EF4-FFF2-40B4-BE49-F238E27FC236}">
                  <a16:creationId xmlns:a16="http://schemas.microsoft.com/office/drawing/2014/main" id="{656FD5A3-00E6-4327-F74A-155D498465C0}"/>
                </a:ext>
              </a:extLst>
            </p:cNvPr>
            <p:cNvSpPr txBox="1"/>
            <p:nvPr>
              <p:custDataLst>
                <p:tags r:id="rId98"/>
              </p:custDataLst>
            </p:nvPr>
          </p:nvSpPr>
          <p:spPr>
            <a:xfrm>
              <a:off x="6843324" y="3725998"/>
              <a:ext cx="299169"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Alabama</a:t>
              </a:r>
            </a:p>
          </p:txBody>
        </p:sp>
        <p:sp>
          <p:nvSpPr>
            <p:cNvPr id="1442" name="TextBox 1441">
              <a:extLst>
                <a:ext uri="{FF2B5EF4-FFF2-40B4-BE49-F238E27FC236}">
                  <a16:creationId xmlns:a16="http://schemas.microsoft.com/office/drawing/2014/main" id="{B33C7196-4E81-E465-BCBF-87A382F06C5C}"/>
                </a:ext>
              </a:extLst>
            </p:cNvPr>
            <p:cNvSpPr txBox="1"/>
            <p:nvPr>
              <p:custDataLst>
                <p:tags r:id="rId99"/>
              </p:custDataLst>
            </p:nvPr>
          </p:nvSpPr>
          <p:spPr>
            <a:xfrm>
              <a:off x="7485357" y="4161023"/>
              <a:ext cx="24243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Florida</a:t>
              </a:r>
            </a:p>
          </p:txBody>
        </p:sp>
        <p:sp>
          <p:nvSpPr>
            <p:cNvPr id="1443" name="TextBox 1442">
              <a:extLst>
                <a:ext uri="{FF2B5EF4-FFF2-40B4-BE49-F238E27FC236}">
                  <a16:creationId xmlns:a16="http://schemas.microsoft.com/office/drawing/2014/main" id="{B540E681-A91B-A5E4-D365-A77185832CF2}"/>
                </a:ext>
              </a:extLst>
            </p:cNvPr>
            <p:cNvSpPr txBox="1"/>
            <p:nvPr>
              <p:custDataLst>
                <p:tags r:id="rId100"/>
              </p:custDataLst>
            </p:nvPr>
          </p:nvSpPr>
          <p:spPr>
            <a:xfrm>
              <a:off x="7485357" y="3334442"/>
              <a:ext cx="286077" cy="188525"/>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South</a:t>
              </a:r>
              <a:b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b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Carolina</a:t>
              </a:r>
            </a:p>
          </p:txBody>
        </p:sp>
        <p:sp>
          <p:nvSpPr>
            <p:cNvPr id="1444" name="TextBox 1443">
              <a:extLst>
                <a:ext uri="{FF2B5EF4-FFF2-40B4-BE49-F238E27FC236}">
                  <a16:creationId xmlns:a16="http://schemas.microsoft.com/office/drawing/2014/main" id="{F20CC1AD-FBC0-48E1-1A17-814D7BA277DF}"/>
                </a:ext>
              </a:extLst>
            </p:cNvPr>
            <p:cNvSpPr txBox="1"/>
            <p:nvPr>
              <p:custDataLst>
                <p:tags r:id="rId101"/>
              </p:custDataLst>
            </p:nvPr>
          </p:nvSpPr>
          <p:spPr>
            <a:xfrm>
              <a:off x="7690534" y="3100365"/>
              <a:ext cx="286077" cy="188525"/>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North</a:t>
              </a:r>
              <a:b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b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Carolina</a:t>
              </a:r>
            </a:p>
          </p:txBody>
        </p:sp>
        <p:sp>
          <p:nvSpPr>
            <p:cNvPr id="1445" name="TextBox 1444">
              <a:extLst>
                <a:ext uri="{FF2B5EF4-FFF2-40B4-BE49-F238E27FC236}">
                  <a16:creationId xmlns:a16="http://schemas.microsoft.com/office/drawing/2014/main" id="{95A11B79-46DF-BF8E-80FA-3FF7FE136E50}"/>
                </a:ext>
              </a:extLst>
            </p:cNvPr>
            <p:cNvSpPr txBox="1"/>
            <p:nvPr>
              <p:custDataLst>
                <p:tags r:id="rId102"/>
              </p:custDataLst>
            </p:nvPr>
          </p:nvSpPr>
          <p:spPr>
            <a:xfrm>
              <a:off x="7737311" y="2863792"/>
              <a:ext cx="259893"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solidFill>
                    <a:schemeClr val="bg1"/>
                  </a:solidFill>
                  <a:effectLst/>
                  <a:uLnTx/>
                  <a:uFillTx/>
                  <a:latin typeface="Arial Narrow" panose="020B0604020202020204" pitchFamily="34" charset="0"/>
                  <a:cs typeface="Arial Narrow" panose="020B0604020202020204" pitchFamily="34" charset="0"/>
                </a:rPr>
                <a:t>Virginia</a:t>
              </a:r>
            </a:p>
          </p:txBody>
        </p:sp>
        <p:sp>
          <p:nvSpPr>
            <p:cNvPr id="1446" name="TextBox 1445">
              <a:extLst>
                <a:ext uri="{FF2B5EF4-FFF2-40B4-BE49-F238E27FC236}">
                  <a16:creationId xmlns:a16="http://schemas.microsoft.com/office/drawing/2014/main" id="{BDCCB29A-8AF2-F4E3-F4C8-269345A3A616}"/>
                </a:ext>
              </a:extLst>
            </p:cNvPr>
            <p:cNvSpPr txBox="1"/>
            <p:nvPr>
              <p:custDataLst>
                <p:tags r:id="rId103"/>
              </p:custDataLst>
            </p:nvPr>
          </p:nvSpPr>
          <p:spPr>
            <a:xfrm>
              <a:off x="7378350" y="2730193"/>
              <a:ext cx="259893" cy="188525"/>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West</a:t>
              </a:r>
              <a:b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b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Virginia</a:t>
              </a:r>
            </a:p>
          </p:txBody>
        </p:sp>
        <p:sp>
          <p:nvSpPr>
            <p:cNvPr id="1447" name="TextBox 1446">
              <a:extLst>
                <a:ext uri="{FF2B5EF4-FFF2-40B4-BE49-F238E27FC236}">
                  <a16:creationId xmlns:a16="http://schemas.microsoft.com/office/drawing/2014/main" id="{8A54CBBA-5E58-4772-EEDF-D9FE87776539}"/>
                </a:ext>
              </a:extLst>
            </p:cNvPr>
            <p:cNvSpPr txBox="1"/>
            <p:nvPr>
              <p:custDataLst>
                <p:tags r:id="rId104"/>
              </p:custDataLst>
            </p:nvPr>
          </p:nvSpPr>
          <p:spPr>
            <a:xfrm>
              <a:off x="8010519" y="2762600"/>
              <a:ext cx="311170"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Maryland</a:t>
              </a:r>
            </a:p>
          </p:txBody>
        </p:sp>
        <p:sp>
          <p:nvSpPr>
            <p:cNvPr id="1448" name="TextBox 1447">
              <a:extLst>
                <a:ext uri="{FF2B5EF4-FFF2-40B4-BE49-F238E27FC236}">
                  <a16:creationId xmlns:a16="http://schemas.microsoft.com/office/drawing/2014/main" id="{03574522-0F55-F34D-75D2-0614BEBE9FB0}"/>
                </a:ext>
              </a:extLst>
            </p:cNvPr>
            <p:cNvSpPr txBox="1"/>
            <p:nvPr>
              <p:custDataLst>
                <p:tags r:id="rId105"/>
              </p:custDataLst>
            </p:nvPr>
          </p:nvSpPr>
          <p:spPr>
            <a:xfrm>
              <a:off x="8199052" y="2646903"/>
              <a:ext cx="318807" cy="94262"/>
            </a:xfrm>
            <a:prstGeom prst="rect">
              <a:avLst/>
            </a:prstGeom>
            <a:ln>
              <a:noFill/>
            </a:ln>
          </p:spPr>
          <p:txBody>
            <a:bodyPr wrap="none" lIns="32714" tIns="0" rIns="32714"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u="none" strike="noStrike" kern="0" cap="none" spc="0" normalizeH="0" baseline="0" noProof="0" dirty="0">
                  <a:ln>
                    <a:noFill/>
                  </a:ln>
                  <a:effectLst/>
                  <a:uLnTx/>
                  <a:uFillTx/>
                  <a:latin typeface="Arial Narrow" panose="020B0604020202020204" pitchFamily="34" charset="0"/>
                  <a:cs typeface="Arial Narrow" panose="020B0604020202020204" pitchFamily="34" charset="0"/>
                </a:rPr>
                <a:t>Delaware</a:t>
              </a:r>
            </a:p>
          </p:txBody>
        </p:sp>
      </p:grpSp>
      <p:pic>
        <p:nvPicPr>
          <p:cNvPr id="3" name="Picture 2" descr="Close up view of platelets in the blood">
            <a:extLst>
              <a:ext uri="{FF2B5EF4-FFF2-40B4-BE49-F238E27FC236}">
                <a16:creationId xmlns:a16="http://schemas.microsoft.com/office/drawing/2014/main" id="{A59225AE-2A0B-EEC6-0DF9-39AD04D403C0}"/>
              </a:ext>
            </a:extLst>
          </p:cNvPr>
          <p:cNvPicPr>
            <a:picLocks noChangeAspect="1"/>
          </p:cNvPicPr>
          <p:nvPr/>
        </p:nvPicPr>
        <p:blipFill rotWithShape="1">
          <a:blip r:embed="rId115">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
        <p:nvSpPr>
          <p:cNvPr id="4" name="Rectangle 8">
            <a:extLst>
              <a:ext uri="{FF2B5EF4-FFF2-40B4-BE49-F238E27FC236}">
                <a16:creationId xmlns:a16="http://schemas.microsoft.com/office/drawing/2014/main" id="{658F8377-86BC-2387-7BA0-E0FF8A8A0FB3}"/>
              </a:ext>
            </a:extLst>
          </p:cNvPr>
          <p:cNvSpPr>
            <a:spLocks noChangeArrowheads="1"/>
          </p:cNvSpPr>
          <p:nvPr/>
        </p:nvSpPr>
        <p:spPr bwMode="auto">
          <a:xfrm>
            <a:off x="1243403" y="2674901"/>
            <a:ext cx="2312758" cy="3292633"/>
          </a:xfrm>
          <a:prstGeom prst="rect">
            <a:avLst/>
          </a:prstGeom>
          <a:solidFill>
            <a:schemeClr val="bg2"/>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904163" algn="l"/>
              </a:tabLst>
              <a:defRPr>
                <a:solidFill>
                  <a:schemeClr val="tx1"/>
                </a:solidFill>
                <a:latin typeface="Arial" panose="020B0604020202020204" pitchFamily="34" charset="0"/>
              </a:defRPr>
            </a:lvl1pPr>
            <a:lvl2pPr eaLnBrk="0" fontAlgn="base" hangingPunct="0">
              <a:spcBef>
                <a:spcPct val="0"/>
              </a:spcBef>
              <a:spcAft>
                <a:spcPct val="0"/>
              </a:spcAft>
              <a:tabLst>
                <a:tab pos="7904163" algn="l"/>
              </a:tabLst>
              <a:defRPr>
                <a:solidFill>
                  <a:schemeClr val="tx1"/>
                </a:solidFill>
                <a:latin typeface="Arial" panose="020B0604020202020204" pitchFamily="34" charset="0"/>
              </a:defRPr>
            </a:lvl2pPr>
            <a:lvl3pPr eaLnBrk="0" fontAlgn="base" hangingPunct="0">
              <a:spcBef>
                <a:spcPct val="0"/>
              </a:spcBef>
              <a:spcAft>
                <a:spcPct val="0"/>
              </a:spcAft>
              <a:tabLst>
                <a:tab pos="7904163" algn="l"/>
              </a:tabLst>
              <a:defRPr>
                <a:solidFill>
                  <a:schemeClr val="tx1"/>
                </a:solidFill>
                <a:latin typeface="Arial" panose="020B0604020202020204" pitchFamily="34" charset="0"/>
              </a:defRPr>
            </a:lvl3pPr>
            <a:lvl4pPr eaLnBrk="0" fontAlgn="base" hangingPunct="0">
              <a:spcBef>
                <a:spcPct val="0"/>
              </a:spcBef>
              <a:spcAft>
                <a:spcPct val="0"/>
              </a:spcAft>
              <a:tabLst>
                <a:tab pos="7904163" algn="l"/>
              </a:tabLst>
              <a:defRPr>
                <a:solidFill>
                  <a:schemeClr val="tx1"/>
                </a:solidFill>
                <a:latin typeface="Arial" panose="020B0604020202020204" pitchFamily="34" charset="0"/>
              </a:defRPr>
            </a:lvl4pPr>
            <a:lvl5pPr eaLnBrk="0" fontAlgn="base" hangingPunct="0">
              <a:spcBef>
                <a:spcPct val="0"/>
              </a:spcBef>
              <a:spcAft>
                <a:spcPct val="0"/>
              </a:spcAft>
              <a:tabLst>
                <a:tab pos="7904163" algn="l"/>
              </a:tabLst>
              <a:defRPr>
                <a:solidFill>
                  <a:schemeClr val="tx1"/>
                </a:solidFill>
                <a:latin typeface="Arial" panose="020B0604020202020204" pitchFamily="34" charset="0"/>
              </a:defRPr>
            </a:lvl5pPr>
            <a:lvl6pPr eaLnBrk="0" fontAlgn="base" hangingPunct="0">
              <a:spcBef>
                <a:spcPct val="0"/>
              </a:spcBef>
              <a:spcAft>
                <a:spcPct val="0"/>
              </a:spcAft>
              <a:tabLst>
                <a:tab pos="7904163" algn="l"/>
              </a:tabLst>
              <a:defRPr>
                <a:solidFill>
                  <a:schemeClr val="tx1"/>
                </a:solidFill>
                <a:latin typeface="Arial" panose="020B0604020202020204" pitchFamily="34" charset="0"/>
              </a:defRPr>
            </a:lvl6pPr>
            <a:lvl7pPr eaLnBrk="0" fontAlgn="base" hangingPunct="0">
              <a:spcBef>
                <a:spcPct val="0"/>
              </a:spcBef>
              <a:spcAft>
                <a:spcPct val="0"/>
              </a:spcAft>
              <a:tabLst>
                <a:tab pos="7904163" algn="l"/>
              </a:tabLst>
              <a:defRPr>
                <a:solidFill>
                  <a:schemeClr val="tx1"/>
                </a:solidFill>
                <a:latin typeface="Arial" panose="020B0604020202020204" pitchFamily="34" charset="0"/>
              </a:defRPr>
            </a:lvl7pPr>
            <a:lvl8pPr eaLnBrk="0" fontAlgn="base" hangingPunct="0">
              <a:spcBef>
                <a:spcPct val="0"/>
              </a:spcBef>
              <a:spcAft>
                <a:spcPct val="0"/>
              </a:spcAft>
              <a:tabLst>
                <a:tab pos="7904163" algn="l"/>
              </a:tabLst>
              <a:defRPr>
                <a:solidFill>
                  <a:schemeClr val="tx1"/>
                </a:solidFill>
                <a:latin typeface="Arial" panose="020B0604020202020204" pitchFamily="34" charset="0"/>
              </a:defRPr>
            </a:lvl8pPr>
            <a:lvl9pPr eaLnBrk="0" fontAlgn="base" hangingPunct="0">
              <a:spcBef>
                <a:spcPct val="0"/>
              </a:spcBef>
              <a:spcAft>
                <a:spcPct val="0"/>
              </a:spcAft>
              <a:tabLst>
                <a:tab pos="79041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b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Green </a:t>
            </a:r>
            <a:r>
              <a:rPr kumimoji="0" lang="en-US"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(14)</a:t>
            </a:r>
            <a:b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Allow MM w/o physical</a:t>
            </a:r>
            <a:r>
              <a:rPr lang="en-US" altLang="en-US" sz="800" dirty="0"/>
              <a:t>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injury</a:t>
            </a:r>
            <a:b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7904163"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Grey </a:t>
            </a:r>
            <a:r>
              <a:rPr kumimoji="0" lang="en-US"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(23)</a:t>
            </a:r>
            <a:b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Do </a:t>
            </a:r>
            <a:r>
              <a:rPr kumimoji="0" lang="en-US" altLang="en-US" sz="1100" b="0" i="0" strike="noStrike" cap="none" normalizeH="0" baseline="0" dirty="0">
                <a:ln>
                  <a:noFill/>
                </a:ln>
                <a:solidFill>
                  <a:schemeClr val="tx1"/>
                </a:solidFill>
                <a:effectLst/>
                <a:latin typeface="Arial" panose="020B0604020202020204" pitchFamily="34" charset="0"/>
                <a:ea typeface="Times New Roman" panose="02020603050405020304" pitchFamily="18" charset="0"/>
              </a:rPr>
              <a:t>NOT</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allow MM w/</a:t>
            </a:r>
            <a:r>
              <a:rPr lang="en-US" altLang="en-US" sz="1100" dirty="0">
                <a:ea typeface="Times New Roman" panose="02020603050405020304" pitchFamily="18" charset="0"/>
              </a:rPr>
              <a:t>o </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without PI</a:t>
            </a:r>
            <a:endParaRPr lang="en-US" altLang="en-US" sz="1100" dirty="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7904163" algn="l"/>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7904163"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Red </a:t>
            </a:r>
            <a:r>
              <a:rPr kumimoji="0" lang="en-US" altLang="en-US" sz="11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a:t>
            </a:r>
            <a:br>
              <a:rPr lang="en-US" altLang="en-US" sz="1100" dirty="0">
                <a:ea typeface="Times New Roman" panose="02020603050405020304" pitchFamily="18" charset="0"/>
              </a:rPr>
            </a:b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Divided law</a:t>
            </a:r>
            <a:b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7904163" algn="l"/>
              </a:tabLst>
            </a:pPr>
            <a:r>
              <a:rPr kumimoji="0" lang="en-US" altLang="en-US" sz="11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White</a:t>
            </a: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(11)</a:t>
            </a:r>
            <a:b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Not addressed</a:t>
            </a:r>
            <a:br>
              <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en-US"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sp>
        <p:nvSpPr>
          <p:cNvPr id="5" name="Title 1">
            <a:extLst>
              <a:ext uri="{FF2B5EF4-FFF2-40B4-BE49-F238E27FC236}">
                <a16:creationId xmlns:a16="http://schemas.microsoft.com/office/drawing/2014/main" id="{64C1F7D7-29B6-02FC-C075-DB686430EF38}"/>
              </a:ext>
            </a:extLst>
          </p:cNvPr>
          <p:cNvSpPr>
            <a:spLocks noGrp="1"/>
          </p:cNvSpPr>
          <p:nvPr>
            <p:ph type="title"/>
          </p:nvPr>
        </p:nvSpPr>
        <p:spPr>
          <a:xfrm>
            <a:off x="1185393" y="938594"/>
            <a:ext cx="1964071" cy="1325563"/>
          </a:xfrm>
        </p:spPr>
        <p:txBody>
          <a:bodyPr>
            <a:noAutofit/>
          </a:bodyPr>
          <a:lstStyle/>
          <a:p>
            <a:r>
              <a:rPr lang="en-US" sz="2400" b="1" dirty="0"/>
              <a:t>Medical Monitoring Tort</a:t>
            </a:r>
            <a:br>
              <a:rPr lang="en-US" sz="2400" b="1" dirty="0"/>
            </a:br>
            <a:r>
              <a:rPr lang="en-US" sz="2400" b="1" dirty="0"/>
              <a:t>Implemented in 14 States</a:t>
            </a:r>
          </a:p>
        </p:txBody>
      </p:sp>
    </p:spTree>
    <p:extLst>
      <p:ext uri="{BB962C8B-B14F-4D97-AF65-F5344CB8AC3E}">
        <p14:creationId xmlns:p14="http://schemas.microsoft.com/office/powerpoint/2010/main" val="299408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9F1AD2-C476-8C56-45E1-5FEE72D7D67F}"/>
              </a:ext>
            </a:extLst>
          </p:cNvPr>
          <p:cNvSpPr>
            <a:spLocks noGrp="1"/>
          </p:cNvSpPr>
          <p:nvPr>
            <p:ph type="sldNum" sz="quarter" idx="12"/>
          </p:nvPr>
        </p:nvSpPr>
        <p:spPr/>
        <p:txBody>
          <a:bodyPr/>
          <a:lstStyle/>
          <a:p>
            <a:fld id="{4A5F6FE7-FE69-4565-AEEA-C6A318A25770}" type="slidenum">
              <a:rPr lang="en-US" smtClean="0"/>
              <a:t>6</a:t>
            </a:fld>
            <a:endParaRPr lang="en-US" dirty="0"/>
          </a:p>
        </p:txBody>
      </p:sp>
      <p:sp>
        <p:nvSpPr>
          <p:cNvPr id="3" name="Title 1">
            <a:extLst>
              <a:ext uri="{FF2B5EF4-FFF2-40B4-BE49-F238E27FC236}">
                <a16:creationId xmlns:a16="http://schemas.microsoft.com/office/drawing/2014/main" id="{5CF71EAE-1901-B623-3344-3A65B343A53E}"/>
              </a:ext>
            </a:extLst>
          </p:cNvPr>
          <p:cNvSpPr txBox="1">
            <a:spLocks/>
          </p:cNvSpPr>
          <p:nvPr/>
        </p:nvSpPr>
        <p:spPr>
          <a:xfrm>
            <a:off x="1096574" y="490884"/>
            <a:ext cx="196407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Medical Monitoring Tort</a:t>
            </a:r>
            <a:br>
              <a:rPr lang="en-US" sz="2400" b="1" dirty="0"/>
            </a:br>
            <a:r>
              <a:rPr lang="en-US" sz="2400" b="1" dirty="0"/>
              <a:t>Implemented in 14 States</a:t>
            </a:r>
          </a:p>
        </p:txBody>
      </p:sp>
      <p:pic>
        <p:nvPicPr>
          <p:cNvPr id="4" name="Picture 3" descr="Close up view of platelets in the blood">
            <a:extLst>
              <a:ext uri="{FF2B5EF4-FFF2-40B4-BE49-F238E27FC236}">
                <a16:creationId xmlns:a16="http://schemas.microsoft.com/office/drawing/2014/main" id="{D6A8DF06-14D4-02FF-C2E5-62B6149B0936}"/>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
        <p:nvSpPr>
          <p:cNvPr id="22" name="TextBox 21">
            <a:extLst>
              <a:ext uri="{FF2B5EF4-FFF2-40B4-BE49-F238E27FC236}">
                <a16:creationId xmlns:a16="http://schemas.microsoft.com/office/drawing/2014/main" id="{2423B4BB-8BF2-CB2E-38F2-81BA4B51BAFF}"/>
              </a:ext>
            </a:extLst>
          </p:cNvPr>
          <p:cNvSpPr txBox="1"/>
          <p:nvPr/>
        </p:nvSpPr>
        <p:spPr>
          <a:xfrm>
            <a:off x="3233436" y="577299"/>
            <a:ext cx="3863052" cy="2534027"/>
          </a:xfrm>
          <a:prstGeom prst="rect">
            <a:avLst/>
          </a:prstGeom>
          <a:solidFill>
            <a:schemeClr val="accent6">
              <a:lumMod val="40000"/>
              <a:lumOff val="60000"/>
            </a:schemeClr>
          </a:solidFill>
        </p:spPr>
        <p:txBody>
          <a:bodyPr wrap="square">
            <a:spAutoFit/>
          </a:bodyPr>
          <a:lstStyle/>
          <a:p>
            <a:pPr marL="0" marR="0">
              <a:spcBef>
                <a:spcPts val="0"/>
              </a:spcBef>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Allowed without physical injury in 14 states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1.  Arizona		8.  New Jersey</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2.  California	9.  New York</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3.  Colorado	10.  Ohio</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4.  Florida		11.  Pennsylvania</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5. </a:t>
            </a:r>
            <a:r>
              <a:rPr lang="en-US" sz="1400" kern="100" dirty="0">
                <a:latin typeface="Aptos" panose="020B00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Illinois		12.  Utah</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6. </a:t>
            </a:r>
            <a:r>
              <a:rPr lang="en-US" sz="1400" kern="100" dirty="0">
                <a:latin typeface="Aptos" panose="020B00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Massachusetts	13.  Vermont</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7.  Missouri		14. West Virginia</a:t>
            </a:r>
          </a:p>
        </p:txBody>
      </p:sp>
      <p:sp>
        <p:nvSpPr>
          <p:cNvPr id="24" name="TextBox 23">
            <a:extLst>
              <a:ext uri="{FF2B5EF4-FFF2-40B4-BE49-F238E27FC236}">
                <a16:creationId xmlns:a16="http://schemas.microsoft.com/office/drawing/2014/main" id="{920C57EE-527A-D952-EED2-9462A7AE7BB3}"/>
              </a:ext>
            </a:extLst>
          </p:cNvPr>
          <p:cNvSpPr txBox="1"/>
          <p:nvPr/>
        </p:nvSpPr>
        <p:spPr>
          <a:xfrm>
            <a:off x="7232893" y="577299"/>
            <a:ext cx="4214469" cy="4124206"/>
          </a:xfrm>
          <a:prstGeom prst="rect">
            <a:avLst/>
          </a:prstGeom>
          <a:solidFill>
            <a:schemeClr val="bg1">
              <a:lumMod val="85000"/>
            </a:schemeClr>
          </a:solidFill>
        </p:spPr>
        <p:txBody>
          <a:bodyPr wrap="square">
            <a:spAutoFit/>
          </a:bodyPr>
          <a:lstStyle/>
          <a:p>
            <a:pPr marL="0" marR="0">
              <a:spcBef>
                <a:spcPts val="0"/>
              </a:spcBef>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NOT allowed without physical injury in 23 states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l.  Alabama		13.  North Carolina</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2.  Arkansas	14.  North Dakota</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3.  Connecticut	15.  Oklahoma</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4.  Georgia		16.</a:t>
            </a:r>
            <a:r>
              <a:rPr lang="en-US" sz="1400" kern="100" dirty="0">
                <a:latin typeface="Aptos" panose="020B00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Oregon</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5.  Kansas		17.  Rhode Island</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6.  Kentucky	18.  South Carolina</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7.  Louisiana	19.</a:t>
            </a:r>
            <a:r>
              <a:rPr lang="en-US" sz="1400" kern="100" dirty="0">
                <a:latin typeface="Aptos" panose="020B00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Tennessee</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8.  Michigan	20.  Texas</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9.  Minnesota	21.  Virginia</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10.  Mississippi	22.</a:t>
            </a:r>
            <a:r>
              <a:rPr lang="en-US" sz="1400" kern="100" dirty="0">
                <a:latin typeface="Aptos" panose="020B0004020202020204" pitchFamily="34" charset="0"/>
                <a:ea typeface="Aptos" panose="020B0004020202020204" pitchFamily="34" charset="0"/>
                <a:cs typeface="Times New Roman" panose="02020603050405020304" pitchFamily="18" charset="0"/>
              </a:rPr>
              <a:t>  </a:t>
            </a:r>
            <a:r>
              <a:rPr lang="en-US" sz="1400" kern="100" dirty="0">
                <a:effectLst/>
                <a:latin typeface="Aptos" panose="020B0004020202020204" pitchFamily="34" charset="0"/>
                <a:ea typeface="Aptos" panose="020B0004020202020204" pitchFamily="34" charset="0"/>
                <a:cs typeface="Times New Roman" panose="02020603050405020304" pitchFamily="18" charset="0"/>
              </a:rPr>
              <a:t>Washington</a:t>
            </a:r>
          </a:p>
          <a:p>
            <a:pPr marL="0" marR="0">
              <a:spcBef>
                <a:spcPts val="0"/>
              </a:spcBef>
              <a:spcAft>
                <a:spcPts val="800"/>
              </a:spcAft>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11.  Nebraska	23.  Wisconsin</a:t>
            </a:r>
          </a:p>
          <a:p>
            <a:r>
              <a:rPr lang="en-US" sz="1400" dirty="0">
                <a:effectLst/>
                <a:latin typeface="Aptos" panose="020B0004020202020204" pitchFamily="34" charset="0"/>
                <a:ea typeface="Aptos" panose="020B0004020202020204" pitchFamily="34" charset="0"/>
                <a:cs typeface="Times New Roman" panose="02020603050405020304" pitchFamily="18" charset="0"/>
              </a:rPr>
              <a:t>12.  Nevada</a:t>
            </a:r>
            <a:r>
              <a:rPr lang="en-US" sz="1400" dirty="0">
                <a:effectLst/>
              </a:rPr>
              <a:t> </a:t>
            </a:r>
            <a:endParaRPr lang="en-US" sz="1400" dirty="0"/>
          </a:p>
        </p:txBody>
      </p:sp>
      <p:sp>
        <p:nvSpPr>
          <p:cNvPr id="26" name="TextBox 25">
            <a:extLst>
              <a:ext uri="{FF2B5EF4-FFF2-40B4-BE49-F238E27FC236}">
                <a16:creationId xmlns:a16="http://schemas.microsoft.com/office/drawing/2014/main" id="{BC3C0959-E3E5-74E8-E25D-5237FD0BEDA1}"/>
              </a:ext>
            </a:extLst>
          </p:cNvPr>
          <p:cNvSpPr txBox="1"/>
          <p:nvPr/>
        </p:nvSpPr>
        <p:spPr>
          <a:xfrm>
            <a:off x="3233436" y="3218601"/>
            <a:ext cx="3863052" cy="943848"/>
          </a:xfrm>
          <a:prstGeom prst="rect">
            <a:avLst/>
          </a:prstGeom>
          <a:solidFill>
            <a:srgbClr val="C00000"/>
          </a:solidFill>
        </p:spPr>
        <p:txBody>
          <a:bodyPr wrap="square">
            <a:spAutoFit/>
          </a:bodyPr>
          <a:lstStyle/>
          <a:p>
            <a:pPr marL="0" marR="0">
              <a:spcBef>
                <a:spcPts val="0"/>
              </a:spcBef>
              <a:spcAft>
                <a:spcPts val="800"/>
              </a:spcAft>
            </a:pPr>
            <a:r>
              <a:rPr lang="en-US" sz="14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Law Divided in 2 states</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spcBef>
                <a:spcPts val="0"/>
              </a:spcBef>
              <a:spcAft>
                <a:spcPts val="800"/>
              </a:spcAft>
              <a:buFont typeface="+mj-lt"/>
              <a:buAutoNum type="arabicPeriod"/>
            </a:pP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Delaware</a:t>
            </a:r>
            <a:r>
              <a:rPr lang="en-US" sz="14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p>
          <a:p>
            <a:pPr marL="342900" marR="0" indent="-342900">
              <a:spcBef>
                <a:spcPts val="0"/>
              </a:spcBef>
              <a:spcAft>
                <a:spcPts val="800"/>
              </a:spcAft>
              <a:buFont typeface="+mj-lt"/>
              <a:buAutoNum type="arabicPeriod"/>
            </a:pPr>
            <a:r>
              <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Indiana</a:t>
            </a:r>
          </a:p>
        </p:txBody>
      </p:sp>
      <p:grpSp>
        <p:nvGrpSpPr>
          <p:cNvPr id="32" name="Group 31">
            <a:extLst>
              <a:ext uri="{FF2B5EF4-FFF2-40B4-BE49-F238E27FC236}">
                <a16:creationId xmlns:a16="http://schemas.microsoft.com/office/drawing/2014/main" id="{9E9E208B-CF20-8AE4-71AD-206D49A9FE7B}"/>
              </a:ext>
            </a:extLst>
          </p:cNvPr>
          <p:cNvGrpSpPr/>
          <p:nvPr/>
        </p:nvGrpSpPr>
        <p:grpSpPr>
          <a:xfrm>
            <a:off x="3233436" y="4256815"/>
            <a:ext cx="3863052" cy="2278077"/>
            <a:chOff x="3233436" y="4495608"/>
            <a:chExt cx="3863052" cy="2278077"/>
          </a:xfrm>
        </p:grpSpPr>
        <p:sp>
          <p:nvSpPr>
            <p:cNvPr id="28" name="TextBox 27">
              <a:extLst>
                <a:ext uri="{FF2B5EF4-FFF2-40B4-BE49-F238E27FC236}">
                  <a16:creationId xmlns:a16="http://schemas.microsoft.com/office/drawing/2014/main" id="{89EBC9E0-A675-EE8A-6A9F-2EFC5A0D2B11}"/>
                </a:ext>
              </a:extLst>
            </p:cNvPr>
            <p:cNvSpPr txBox="1"/>
            <p:nvPr/>
          </p:nvSpPr>
          <p:spPr>
            <a:xfrm>
              <a:off x="3233436" y="4773137"/>
              <a:ext cx="3863052" cy="2000548"/>
            </a:xfrm>
            <a:prstGeom prst="rect">
              <a:avLst/>
            </a:prstGeom>
            <a:noFill/>
          </p:spPr>
          <p:txBody>
            <a:bodyPr wrap="square" numCol="2">
              <a:spAutoFit/>
            </a:bodyPr>
            <a:lstStyle/>
            <a:p>
              <a:pPr marL="342900" marR="0" indent="-342900">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Alaska </a:t>
              </a:r>
            </a:p>
            <a:p>
              <a:pPr marL="342900" marR="0" indent="-342900">
                <a:spcBef>
                  <a:spcPts val="0"/>
                </a:spcBef>
                <a:spcAft>
                  <a:spcPts val="800"/>
                </a:spcAft>
                <a:buFont typeface="+mj-lt"/>
                <a:buAutoNum type="arabicPeriod"/>
              </a:pPr>
              <a:r>
                <a:rPr lang="en-US" sz="1400" kern="100" dirty="0">
                  <a:latin typeface="Aptos" panose="020B0004020202020204" pitchFamily="34" charset="0"/>
                  <a:ea typeface="Aptos" panose="020B0004020202020204" pitchFamily="34" charset="0"/>
                  <a:cs typeface="Times New Roman" panose="02020603050405020304" pitchFamily="18" charset="0"/>
                </a:rPr>
                <a:t>Hawaii</a:t>
              </a:r>
            </a:p>
            <a:p>
              <a:pPr marL="342900" marR="0" indent="-342900">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Idaho</a:t>
              </a:r>
              <a:r>
                <a:rPr lang="en-US" sz="1400" kern="100" dirty="0">
                  <a:latin typeface="Aptos" panose="020B0004020202020204" pitchFamily="34" charset="0"/>
                  <a:ea typeface="Aptos" panose="020B0004020202020204" pitchFamily="34" charset="0"/>
                  <a:cs typeface="Times New Roman" panose="02020603050405020304" pitchFamily="18" charset="0"/>
                </a:rPr>
                <a:t> </a:t>
              </a:r>
            </a:p>
            <a:p>
              <a:pPr marL="342900" marR="0" indent="-342900">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Iowa</a:t>
              </a:r>
            </a:p>
            <a:p>
              <a:pPr marL="342900" marR="0" indent="-342900">
                <a:spcBef>
                  <a:spcPts val="0"/>
                </a:spcBef>
                <a:spcAft>
                  <a:spcPts val="800"/>
                </a:spcAft>
                <a:buFont typeface="+mj-lt"/>
                <a:buAutoNum type="arabicPeriod"/>
              </a:pPr>
              <a:r>
                <a:rPr lang="en-US" sz="1400" kern="100" dirty="0">
                  <a:latin typeface="Aptos" panose="020B0004020202020204" pitchFamily="34" charset="0"/>
                  <a:ea typeface="Aptos" panose="020B0004020202020204" pitchFamily="34" charset="0"/>
                  <a:cs typeface="Times New Roman" panose="02020603050405020304" pitchFamily="18" charset="0"/>
                </a:rPr>
                <a:t>Maine</a:t>
              </a:r>
            </a:p>
            <a:p>
              <a:pPr marL="342900" marR="0" indent="-342900">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Maryland</a:t>
              </a:r>
            </a:p>
            <a:p>
              <a:pPr marL="342900" marR="0" indent="-342900">
                <a:spcBef>
                  <a:spcPts val="0"/>
                </a:spcBef>
                <a:spcAft>
                  <a:spcPts val="800"/>
                </a:spcAft>
                <a:buFont typeface="+mj-lt"/>
                <a:buAutoNum type="arabicPeriod"/>
              </a:pPr>
              <a:r>
                <a:rPr lang="en-US" sz="1400" kern="100" dirty="0">
                  <a:latin typeface="Aptos" panose="020B0004020202020204" pitchFamily="34" charset="0"/>
                  <a:ea typeface="Aptos" panose="020B0004020202020204" pitchFamily="34" charset="0"/>
                  <a:cs typeface="Times New Roman" panose="02020603050405020304" pitchFamily="18" charset="0"/>
                </a:rPr>
                <a:t>Montana</a:t>
              </a:r>
            </a:p>
            <a:p>
              <a:pPr marL="342900" marR="0" indent="-342900">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New Hampshire</a:t>
              </a:r>
            </a:p>
            <a:p>
              <a:pPr marL="342900" marR="0" indent="-342900">
                <a:spcBef>
                  <a:spcPts val="0"/>
                </a:spcBef>
                <a:spcAft>
                  <a:spcPts val="800"/>
                </a:spcAft>
                <a:buFont typeface="+mj-lt"/>
                <a:buAutoNum type="arabicPeriod"/>
              </a:pPr>
              <a:r>
                <a:rPr lang="en-US" sz="1400" kern="100" dirty="0">
                  <a:latin typeface="Aptos" panose="020B0004020202020204" pitchFamily="34" charset="0"/>
                  <a:ea typeface="Aptos" panose="020B0004020202020204" pitchFamily="34" charset="0"/>
                  <a:cs typeface="Times New Roman" panose="02020603050405020304" pitchFamily="18" charset="0"/>
                </a:rPr>
                <a:t>New Mexico</a:t>
              </a:r>
            </a:p>
            <a:p>
              <a:pPr marL="342900" marR="0" indent="-342900">
                <a:spcBef>
                  <a:spcPts val="0"/>
                </a:spcBef>
                <a:spcAft>
                  <a:spcPts val="800"/>
                </a:spcAft>
                <a:buFont typeface="+mj-lt"/>
                <a:buAutoNum type="arabicPeriod"/>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South Dakota</a:t>
              </a:r>
            </a:p>
            <a:p>
              <a:pPr marL="342900" marR="0" indent="-342900">
                <a:spcBef>
                  <a:spcPts val="0"/>
                </a:spcBef>
                <a:spcAft>
                  <a:spcPts val="800"/>
                </a:spcAft>
                <a:buFont typeface="+mj-lt"/>
                <a:buAutoNum type="arabicPeriod"/>
              </a:pPr>
              <a:r>
                <a:rPr lang="en-US" sz="1400" kern="100" dirty="0">
                  <a:latin typeface="Aptos" panose="020B0004020202020204" pitchFamily="34" charset="0"/>
                  <a:ea typeface="Aptos" panose="020B0004020202020204" pitchFamily="34" charset="0"/>
                  <a:cs typeface="Times New Roman" panose="02020603050405020304" pitchFamily="18" charset="0"/>
                </a:rPr>
                <a:t>Wyoming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F0C14D01-2316-A02A-93C1-0BE10028125C}"/>
                </a:ext>
              </a:extLst>
            </p:cNvPr>
            <p:cNvSpPr txBox="1"/>
            <p:nvPr/>
          </p:nvSpPr>
          <p:spPr>
            <a:xfrm>
              <a:off x="3233436" y="4495608"/>
              <a:ext cx="3863052" cy="307777"/>
            </a:xfrm>
            <a:prstGeom prst="rect">
              <a:avLst/>
            </a:prstGeom>
            <a:noFill/>
          </p:spPr>
          <p:txBody>
            <a:bodyPr wrap="square">
              <a:spAutoFit/>
            </a:bodyPr>
            <a:lstStyle/>
            <a:p>
              <a:pPr marL="0" marR="0">
                <a:spcBef>
                  <a:spcPts val="0"/>
                </a:spcBef>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Not addressed in 11 states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318593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6B3F6-E5CE-25AC-FA78-225067BB99D1}"/>
              </a:ext>
            </a:extLst>
          </p:cNvPr>
          <p:cNvSpPr>
            <a:spLocks noGrp="1"/>
          </p:cNvSpPr>
          <p:nvPr>
            <p:ph type="sldNum" sz="quarter" idx="12"/>
          </p:nvPr>
        </p:nvSpPr>
        <p:spPr/>
        <p:txBody>
          <a:bodyPr/>
          <a:lstStyle/>
          <a:p>
            <a:fld id="{4A5F6FE7-FE69-4565-AEEA-C6A318A25770}" type="slidenum">
              <a:rPr lang="en-US" smtClean="0"/>
              <a:t>7</a:t>
            </a:fld>
            <a:endParaRPr lang="en-US" dirty="0"/>
          </a:p>
        </p:txBody>
      </p:sp>
      <p:sp>
        <p:nvSpPr>
          <p:cNvPr id="3" name="TextBox 2">
            <a:extLst>
              <a:ext uri="{FF2B5EF4-FFF2-40B4-BE49-F238E27FC236}">
                <a16:creationId xmlns:a16="http://schemas.microsoft.com/office/drawing/2014/main" id="{071A3C53-64B0-B154-3340-FBD37AD7952F}"/>
              </a:ext>
            </a:extLst>
          </p:cNvPr>
          <p:cNvSpPr txBox="1"/>
          <p:nvPr/>
        </p:nvSpPr>
        <p:spPr>
          <a:xfrm>
            <a:off x="1135464" y="1317313"/>
            <a:ext cx="10218336" cy="50383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b="1" dirty="0"/>
              <a:t>The 14 states allowing medical monitoring do not follow a clear political pattern. </a:t>
            </a:r>
            <a:r>
              <a:rPr lang="en-US" dirty="0"/>
              <a:t> </a:t>
            </a:r>
          </a:p>
          <a:p>
            <a:pPr marL="742950" lvl="1" indent="-285750">
              <a:lnSpc>
                <a:spcPct val="150000"/>
              </a:lnSpc>
              <a:buFont typeface="Arial" panose="020B0604020202020204" pitchFamily="34" charset="0"/>
              <a:buChar char="•"/>
            </a:pPr>
            <a:r>
              <a:rPr lang="en-US" dirty="0"/>
              <a:t>We have California, thought to be a blue state. </a:t>
            </a:r>
          </a:p>
          <a:p>
            <a:pPr marL="742950" lvl="1" indent="-285750">
              <a:lnSpc>
                <a:spcPct val="150000"/>
              </a:lnSpc>
              <a:buFont typeface="Arial" panose="020B0604020202020204" pitchFamily="34" charset="0"/>
              <a:buChar char="•"/>
            </a:pPr>
            <a:r>
              <a:rPr lang="en-US" dirty="0"/>
              <a:t>But Arizona and Utah honor the tort, as well as Missouri.  </a:t>
            </a:r>
          </a:p>
          <a:p>
            <a:pPr marL="742950" lvl="1" indent="-285750">
              <a:lnSpc>
                <a:spcPct val="150000"/>
              </a:lnSpc>
              <a:buFont typeface="Arial" panose="020B0604020202020204" pitchFamily="34" charset="0"/>
              <a:buChar char="•"/>
            </a:pPr>
            <a:r>
              <a:rPr lang="en-US" dirty="0"/>
              <a:t>Florida is thought to be politically divided, but it is in the medical monitoring bracket.</a:t>
            </a:r>
            <a:br>
              <a:rPr lang="en-US" dirty="0"/>
            </a:br>
            <a:endParaRPr lang="en-US" dirty="0"/>
          </a:p>
          <a:p>
            <a:pPr marL="285750" indent="-285750">
              <a:lnSpc>
                <a:spcPct val="150000"/>
              </a:lnSpc>
              <a:buFont typeface="Arial" panose="020B0604020202020204" pitchFamily="34" charset="0"/>
              <a:buChar char="•"/>
            </a:pPr>
            <a:r>
              <a:rPr lang="en-US" b="1" dirty="0"/>
              <a:t>There are at least three useful 50-state surveys of medical monitoring:</a:t>
            </a:r>
          </a:p>
          <a:p>
            <a:pPr marL="742950" lvl="1" indent="-285750">
              <a:lnSpc>
                <a:spcPct val="150000"/>
              </a:lnSpc>
              <a:buFont typeface="Arial" panose="020B0604020202020204" pitchFamily="34" charset="0"/>
              <a:buChar char="•"/>
            </a:pPr>
            <a:r>
              <a:rPr lang="en-US" dirty="0"/>
              <a:t>A Fifty-State Survey of Medical Monitoring, D. Scott Aberson, April 5, 2006, 1120 William Mitchell Law Review, Volume 32:3, Page 1095</a:t>
            </a:r>
          </a:p>
          <a:p>
            <a:pPr marL="742950" lvl="1" indent="-285750">
              <a:lnSpc>
                <a:spcPct val="150000"/>
              </a:lnSpc>
              <a:buFont typeface="Arial" panose="020B0604020202020204" pitchFamily="34" charset="0"/>
              <a:buChar char="•"/>
            </a:pPr>
            <a:r>
              <a:rPr lang="en-US" dirty="0"/>
              <a:t> Medical Monitoring and Toxic Tort Claims: Preparing for the Future and Post-Dukes Environment, ALI CLE, December 8, 2011</a:t>
            </a:r>
          </a:p>
          <a:p>
            <a:pPr marL="742950" lvl="1" indent="-285750">
              <a:lnSpc>
                <a:spcPct val="150000"/>
              </a:lnSpc>
              <a:buFont typeface="Arial" panose="020B0604020202020204" pitchFamily="34" charset="0"/>
              <a:buChar char="•"/>
            </a:pPr>
            <a:r>
              <a:rPr lang="en-US" dirty="0"/>
              <a:t>Drug and Device Law: Medical Monitoring – Another Fifty State Survey 2010</a:t>
            </a:r>
          </a:p>
          <a:p>
            <a:pPr marL="742950" lvl="1" indent="-285750" algn="just">
              <a:lnSpc>
                <a:spcPct val="150000"/>
              </a:lnSpc>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2A5B38A2-0AF7-9D74-20A5-274EBF960245}"/>
              </a:ext>
            </a:extLst>
          </p:cNvPr>
          <p:cNvSpPr txBox="1">
            <a:spLocks/>
          </p:cNvSpPr>
          <p:nvPr/>
        </p:nvSpPr>
        <p:spPr>
          <a:xfrm>
            <a:off x="1252728" y="648428"/>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State Surveys</a:t>
            </a:r>
          </a:p>
        </p:txBody>
      </p:sp>
      <p:pic>
        <p:nvPicPr>
          <p:cNvPr id="6" name="Picture 5" descr="Close up view of platelets in the blood">
            <a:extLst>
              <a:ext uri="{FF2B5EF4-FFF2-40B4-BE49-F238E27FC236}">
                <a16:creationId xmlns:a16="http://schemas.microsoft.com/office/drawing/2014/main" id="{970179AA-F074-AE21-0939-4FAAA87C446A}"/>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449705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6B3F6-E5CE-25AC-FA78-225067BB99D1}"/>
              </a:ext>
            </a:extLst>
          </p:cNvPr>
          <p:cNvSpPr>
            <a:spLocks noGrp="1"/>
          </p:cNvSpPr>
          <p:nvPr>
            <p:ph type="sldNum" sz="quarter" idx="12"/>
          </p:nvPr>
        </p:nvSpPr>
        <p:spPr/>
        <p:txBody>
          <a:bodyPr/>
          <a:lstStyle/>
          <a:p>
            <a:fld id="{4A5F6FE7-FE69-4565-AEEA-C6A318A25770}" type="slidenum">
              <a:rPr lang="en-US" smtClean="0"/>
              <a:t>8</a:t>
            </a:fld>
            <a:endParaRPr lang="en-US" dirty="0"/>
          </a:p>
        </p:txBody>
      </p:sp>
      <p:sp>
        <p:nvSpPr>
          <p:cNvPr id="3" name="TextBox 2">
            <a:extLst>
              <a:ext uri="{FF2B5EF4-FFF2-40B4-BE49-F238E27FC236}">
                <a16:creationId xmlns:a16="http://schemas.microsoft.com/office/drawing/2014/main" id="{071A3C53-64B0-B154-3340-FBD37AD7952F}"/>
              </a:ext>
            </a:extLst>
          </p:cNvPr>
          <p:cNvSpPr txBox="1"/>
          <p:nvPr/>
        </p:nvSpPr>
        <p:spPr>
          <a:xfrm>
            <a:off x="1378815" y="1467188"/>
            <a:ext cx="10218336" cy="3785652"/>
          </a:xfrm>
          <a:prstGeom prst="rect">
            <a:avLst/>
          </a:prstGeom>
          <a:noFill/>
        </p:spPr>
        <p:txBody>
          <a:bodyPr wrap="square" rtlCol="0">
            <a:spAutoFit/>
          </a:bodyPr>
          <a:lstStyle/>
          <a:p>
            <a:pPr algn="just"/>
            <a:endParaRPr lang="en-US" dirty="0"/>
          </a:p>
          <a:p>
            <a:pPr marL="285750" indent="-285750" algn="just">
              <a:lnSpc>
                <a:spcPct val="150000"/>
              </a:lnSpc>
              <a:buFont typeface="Arial" panose="020B0604020202020204" pitchFamily="34" charset="0"/>
              <a:buChar char="•"/>
            </a:pPr>
            <a:endParaRPr lang="en-US" dirty="0"/>
          </a:p>
          <a:p>
            <a:pPr algn="just">
              <a:lnSpc>
                <a:spcPct val="150000"/>
              </a:lnSpc>
            </a:pPr>
            <a:r>
              <a:rPr lang="en-US" dirty="0"/>
              <a:t>To show how medical monitoring keeps evolving, the </a:t>
            </a:r>
            <a:r>
              <a:rPr lang="en-US" b="1" dirty="0"/>
              <a:t>BP Oil Spill Disaster</a:t>
            </a:r>
            <a:r>
              <a:rPr lang="en-US" dirty="0"/>
              <a:t>, much as the </a:t>
            </a:r>
            <a:r>
              <a:rPr lang="en-US" b="1" dirty="0"/>
              <a:t>Friends for all Children </a:t>
            </a:r>
            <a:r>
              <a:rPr lang="en-US" dirty="0"/>
              <a:t>case below involving Vietnamese children, provided such a compelling set of facts that Judge Barbier allowed a medical benefits class action settlement, applicable to claimants not only in Florida, where medical monitoring has been approved, but in Louisiana, Alabama and Mississippi, where it is has not.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algn="r"/>
            <a:r>
              <a:rPr lang="en-US" sz="2400" b="1" dirty="0"/>
              <a:t>The law will evolve to meet society's needs in this field.</a:t>
            </a:r>
          </a:p>
        </p:txBody>
      </p:sp>
      <p:sp>
        <p:nvSpPr>
          <p:cNvPr id="4" name="Title 1">
            <a:extLst>
              <a:ext uri="{FF2B5EF4-FFF2-40B4-BE49-F238E27FC236}">
                <a16:creationId xmlns:a16="http://schemas.microsoft.com/office/drawing/2014/main" id="{2A5B38A2-0AF7-9D74-20A5-274EBF960245}"/>
              </a:ext>
            </a:extLst>
          </p:cNvPr>
          <p:cNvSpPr txBox="1">
            <a:spLocks/>
          </p:cNvSpPr>
          <p:nvPr/>
        </p:nvSpPr>
        <p:spPr>
          <a:xfrm>
            <a:off x="1378815" y="697196"/>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Medical Monitoring’s Continued Evolution</a:t>
            </a:r>
          </a:p>
        </p:txBody>
      </p:sp>
      <p:pic>
        <p:nvPicPr>
          <p:cNvPr id="5" name="Picture 4" descr="Close up view of platelets in the blood">
            <a:extLst>
              <a:ext uri="{FF2B5EF4-FFF2-40B4-BE49-F238E27FC236}">
                <a16:creationId xmlns:a16="http://schemas.microsoft.com/office/drawing/2014/main" id="{24B66446-9FC4-DCF6-5C51-01F81F79107D}"/>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41157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F6B3F6-E5CE-25AC-FA78-225067BB99D1}"/>
              </a:ext>
            </a:extLst>
          </p:cNvPr>
          <p:cNvSpPr>
            <a:spLocks noGrp="1"/>
          </p:cNvSpPr>
          <p:nvPr>
            <p:ph type="sldNum" sz="quarter" idx="12"/>
          </p:nvPr>
        </p:nvSpPr>
        <p:spPr/>
        <p:txBody>
          <a:bodyPr/>
          <a:lstStyle/>
          <a:p>
            <a:fld id="{4A5F6FE7-FE69-4565-AEEA-C6A318A25770}" type="slidenum">
              <a:rPr lang="en-US" smtClean="0"/>
              <a:t>9</a:t>
            </a:fld>
            <a:endParaRPr lang="en-US" dirty="0"/>
          </a:p>
        </p:txBody>
      </p:sp>
      <p:sp>
        <p:nvSpPr>
          <p:cNvPr id="3" name="TextBox 2">
            <a:extLst>
              <a:ext uri="{FF2B5EF4-FFF2-40B4-BE49-F238E27FC236}">
                <a16:creationId xmlns:a16="http://schemas.microsoft.com/office/drawing/2014/main" id="{071A3C53-64B0-B154-3340-FBD37AD7952F}"/>
              </a:ext>
            </a:extLst>
          </p:cNvPr>
          <p:cNvSpPr txBox="1"/>
          <p:nvPr/>
        </p:nvSpPr>
        <p:spPr>
          <a:xfrm>
            <a:off x="1118616" y="702067"/>
            <a:ext cx="10515600" cy="5453865"/>
          </a:xfrm>
          <a:prstGeom prst="rect">
            <a:avLst/>
          </a:prstGeom>
          <a:noFill/>
        </p:spPr>
        <p:txBody>
          <a:bodyPr wrap="square" rtlCol="0">
            <a:spAutoFit/>
          </a:bodyPr>
          <a:lstStyle/>
          <a:p>
            <a:pPr algn="just">
              <a:lnSpc>
                <a:spcPct val="150000"/>
              </a:lnSpc>
            </a:pPr>
            <a:endParaRPr lang="en-US" dirty="0"/>
          </a:p>
          <a:p>
            <a:pPr marL="285750" indent="-285750" algn="just">
              <a:lnSpc>
                <a:spcPct val="150000"/>
              </a:lnSpc>
              <a:buFont typeface="Arial" panose="020B0604020202020204" pitchFamily="34" charset="0"/>
              <a:buChar char="•"/>
            </a:pPr>
            <a:r>
              <a:rPr lang="en-US" dirty="0"/>
              <a:t>States that allow medical monitoring do so when </a:t>
            </a:r>
            <a:r>
              <a:rPr lang="en-US" b="1" dirty="0"/>
              <a:t>a group of claimants has been exposed to a known hazardous substance</a:t>
            </a:r>
            <a:r>
              <a:rPr lang="en-US" dirty="0"/>
              <a:t>, such as lead, or a dangerous product, such as football helmet concussions, or air decompression in an airplane, through the conduct of the Defendant, with the claimants therefore being at increased risk of contracting disease.</a:t>
            </a:r>
          </a:p>
          <a:p>
            <a:pPr marL="285750" indent="-285750" algn="just">
              <a:lnSpc>
                <a:spcPct val="150000"/>
              </a:lnSpc>
              <a:buFont typeface="Arial" panose="020B0604020202020204" pitchFamily="34" charset="0"/>
              <a:buChar char="•"/>
            </a:pPr>
            <a:r>
              <a:rPr lang="en-US" b="1" dirty="0"/>
              <a:t>Under this tort remedy</a:t>
            </a:r>
            <a:r>
              <a:rPr lang="en-US" dirty="0"/>
              <a:t>, claimants are tested periodically, for an agreed or decided period, usually between 10 and 40 years, to see if they contract the disease linked to the toxic substance or dangerous product.</a:t>
            </a:r>
          </a:p>
          <a:p>
            <a:pPr marL="285750" indent="-285750" algn="just">
              <a:lnSpc>
                <a:spcPct val="150000"/>
              </a:lnSpc>
              <a:buFont typeface="Arial" panose="020B0604020202020204" pitchFamily="34" charset="0"/>
              <a:buChar char="•"/>
            </a:pPr>
            <a:r>
              <a:rPr lang="en-US" dirty="0"/>
              <a:t>Medical monitoring recognizes the long-term harmful nature of toxins and man-made products, thereby </a:t>
            </a:r>
            <a:r>
              <a:rPr lang="en-US" b="1" dirty="0"/>
              <a:t>matching a remedy with the malady</a:t>
            </a:r>
            <a:r>
              <a:rPr lang="en-US" dirty="0"/>
              <a:t>.</a:t>
            </a:r>
          </a:p>
          <a:p>
            <a:pPr marL="285750" indent="-285750" algn="just">
              <a:lnSpc>
                <a:spcPct val="150000"/>
              </a:lnSpc>
              <a:buFont typeface="Arial" panose="020B0604020202020204" pitchFamily="34" charset="0"/>
              <a:buChar char="•"/>
            </a:pPr>
            <a:r>
              <a:rPr lang="en-US" b="1" dirty="0"/>
              <a:t>The tort is thirty years old. </a:t>
            </a:r>
            <a:r>
              <a:rPr lang="en-US" dirty="0"/>
              <a:t>Medical monitoring got its start with a very sympathetic set of facts, in </a:t>
            </a:r>
            <a:r>
              <a:rPr lang="en-US" b="1" i="1" dirty="0"/>
              <a:t>Friends of All Children Inc. v. Lockheed Aircraft Corp</a:t>
            </a:r>
            <a:r>
              <a:rPr lang="en-US" dirty="0"/>
              <a:t>. In </a:t>
            </a:r>
            <a:r>
              <a:rPr lang="en-US" i="1" dirty="0"/>
              <a:t>Lockheed</a:t>
            </a:r>
            <a:r>
              <a:rPr lang="en-US" dirty="0"/>
              <a:t>, the Court evoked public policy to create a remedy for 149 Vietnamese orphans who were injured in an aviation accident in Vietnam.</a:t>
            </a:r>
          </a:p>
        </p:txBody>
      </p:sp>
      <p:sp>
        <p:nvSpPr>
          <p:cNvPr id="4" name="Title 1">
            <a:extLst>
              <a:ext uri="{FF2B5EF4-FFF2-40B4-BE49-F238E27FC236}">
                <a16:creationId xmlns:a16="http://schemas.microsoft.com/office/drawing/2014/main" id="{E31AD13F-AE27-BD01-FC30-6C6F3E998EB8}"/>
              </a:ext>
            </a:extLst>
          </p:cNvPr>
          <p:cNvSpPr txBox="1">
            <a:spLocks/>
          </p:cNvSpPr>
          <p:nvPr/>
        </p:nvSpPr>
        <p:spPr>
          <a:xfrm>
            <a:off x="1252728" y="501649"/>
            <a:ext cx="10515600" cy="76999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About the Tort Remedy</a:t>
            </a:r>
          </a:p>
        </p:txBody>
      </p:sp>
      <p:pic>
        <p:nvPicPr>
          <p:cNvPr id="5" name="Picture 4" descr="Close up view of platelets in the blood">
            <a:extLst>
              <a:ext uri="{FF2B5EF4-FFF2-40B4-BE49-F238E27FC236}">
                <a16:creationId xmlns:a16="http://schemas.microsoft.com/office/drawing/2014/main" id="{B6B5B3BF-6322-7A1C-7ABC-CA20673DD3A6}"/>
              </a:ext>
            </a:extLst>
          </p:cNvPr>
          <p:cNvPicPr>
            <a:picLocks noChangeAspect="1"/>
          </p:cNvPicPr>
          <p:nvPr/>
        </p:nvPicPr>
        <p:blipFill rotWithShape="1">
          <a:blip r:embed="rId2">
            <a:extLst>
              <a:ext uri="{28A0092B-C50C-407E-A947-70E740481C1C}">
                <a14:useLocalDpi xmlns:a14="http://schemas.microsoft.com/office/drawing/2010/main" val="0"/>
              </a:ext>
            </a:extLst>
          </a:blip>
          <a:srcRect r="93127"/>
          <a:stretch/>
        </p:blipFill>
        <p:spPr>
          <a:xfrm>
            <a:off x="321" y="0"/>
            <a:ext cx="837879" cy="6858000"/>
          </a:xfrm>
          <a:prstGeom prst="rect">
            <a:avLst/>
          </a:prstGeom>
        </p:spPr>
      </p:pic>
    </p:spTree>
    <p:extLst>
      <p:ext uri="{BB962C8B-B14F-4D97-AF65-F5344CB8AC3E}">
        <p14:creationId xmlns:p14="http://schemas.microsoft.com/office/powerpoint/2010/main" val="14758163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0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1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1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2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3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4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5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6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7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8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0.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1.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2.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3.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4.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5.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6.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7.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8.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ags/tag99.xml><?xml version="1.0" encoding="utf-8"?>
<p:tagLst xmlns:a="http://schemas.openxmlformats.org/drawingml/2006/main" xmlns:r="http://schemas.openxmlformats.org/officeDocument/2006/relationships" xmlns:p="http://schemas.openxmlformats.org/presentationml/2006/main">
  <p:tag name="JAZZAPSASSET" val="{&quot;TagItem&quot;:{&quot;JazzAPSAsset&quot;:&quot;Y&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10266</TotalTime>
  <Words>4478</Words>
  <Application>Microsoft Macintosh PowerPoint</Application>
  <PresentationFormat>Widescreen</PresentationFormat>
  <Paragraphs>348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Aptos</vt:lpstr>
      <vt:lpstr>Aptos Display</vt:lpstr>
      <vt:lpstr>Arial</vt:lpstr>
      <vt:lpstr>Arial Narrow</vt:lpstr>
      <vt:lpstr>Times New Roman</vt:lpstr>
      <vt:lpstr>Office Theme</vt:lpstr>
      <vt:lpstr>PowerPoint Presentation</vt:lpstr>
      <vt:lpstr>The Medical Monitoring  Tort Remedy</vt:lpstr>
      <vt:lpstr>PowerPoint Presentation</vt:lpstr>
      <vt:lpstr>The Rationale and Beginnings of Medical Monitoring and a Geographic Survey</vt:lpstr>
      <vt:lpstr>Medical Monitoring Tort Implemented in 14 States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Ideal Case Study</vt:lpstr>
      <vt:lpstr>PowerPoint Presentation</vt:lpstr>
      <vt:lpstr>PowerPoint Presentation</vt:lpstr>
      <vt:lpstr>PowerPoint Presentation</vt:lpstr>
      <vt:lpstr>PowerPoint Presentation</vt:lpstr>
      <vt:lpstr>PowerPoint Presentation</vt:lpstr>
      <vt:lpstr>Claimant Medical Monitoring Participation Rates in Two Cases</vt:lpstr>
      <vt:lpstr>PowerPoint Presentation</vt:lpstr>
      <vt:lpstr>Elements Necessary to Prove  Medical Monitoring</vt:lpstr>
      <vt:lpstr>PowerPoint Presentation</vt:lpstr>
      <vt:lpstr>The Legal Background and Typical Implementation </vt:lpstr>
      <vt:lpstr>PowerPoint Presentation</vt:lpstr>
      <vt:lpstr>PowerPoint Presentation</vt:lpstr>
      <vt:lpstr>Types of Medical Monitoring</vt:lpstr>
      <vt:lpstr>PowerPoint Presentation</vt:lpstr>
      <vt:lpstr>Arguments for and  Against Medical Monitoring</vt:lpstr>
      <vt:lpstr>PowerPoint Presentation</vt:lpstr>
      <vt:lpstr>PowerPoint Presentation</vt:lpstr>
      <vt:lpstr>PowerPoint Presentation</vt:lpstr>
      <vt:lpstr>A Possible Cure for the Requirement of Physical Damage Prior to Having Medical Monitoring: Subcellular Damage Proof</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Medical Monitoring  Tort Remedy</dc:title>
  <dc:creator>Edith Ingram</dc:creator>
  <cp:lastModifiedBy>Tom Hagy</cp:lastModifiedBy>
  <cp:revision>23</cp:revision>
  <cp:lastPrinted>2024-04-19T18:59:42Z</cp:lastPrinted>
  <dcterms:created xsi:type="dcterms:W3CDTF">2024-04-19T15:57:51Z</dcterms:created>
  <dcterms:modified xsi:type="dcterms:W3CDTF">2024-04-29T14:21:40Z</dcterms:modified>
</cp:coreProperties>
</file>